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69" r:id="rId2"/>
    <p:sldId id="357" r:id="rId3"/>
    <p:sldId id="413" r:id="rId4"/>
    <p:sldId id="378" r:id="rId5"/>
    <p:sldId id="266" r:id="rId6"/>
    <p:sldId id="367" r:id="rId7"/>
    <p:sldId id="343" r:id="rId8"/>
    <p:sldId id="270" r:id="rId9"/>
    <p:sldId id="272" r:id="rId10"/>
    <p:sldId id="273" r:id="rId11"/>
    <p:sldId id="274" r:id="rId12"/>
    <p:sldId id="275" r:id="rId13"/>
    <p:sldId id="418" r:id="rId14"/>
    <p:sldId id="348" r:id="rId15"/>
    <p:sldId id="356" r:id="rId16"/>
    <p:sldId id="417" r:id="rId17"/>
    <p:sldId id="359" r:id="rId18"/>
    <p:sldId id="360" r:id="rId19"/>
    <p:sldId id="361" r:id="rId20"/>
    <p:sldId id="389" r:id="rId21"/>
    <p:sldId id="390" r:id="rId22"/>
    <p:sldId id="420" r:id="rId23"/>
    <p:sldId id="419" r:id="rId24"/>
    <p:sldId id="421" r:id="rId25"/>
    <p:sldId id="422" r:id="rId26"/>
    <p:sldId id="296" r:id="rId27"/>
    <p:sldId id="297" r:id="rId28"/>
    <p:sldId id="412" r:id="rId29"/>
    <p:sldId id="370" r:id="rId30"/>
    <p:sldId id="424" r:id="rId31"/>
    <p:sldId id="433" r:id="rId32"/>
    <p:sldId id="425" r:id="rId33"/>
    <p:sldId id="435" r:id="rId34"/>
    <p:sldId id="434" r:id="rId35"/>
    <p:sldId id="436" r:id="rId36"/>
    <p:sldId id="437" r:id="rId37"/>
    <p:sldId id="440" r:id="rId38"/>
    <p:sldId id="439" r:id="rId39"/>
    <p:sldId id="431" r:id="rId40"/>
    <p:sldId id="426" r:id="rId41"/>
    <p:sldId id="427" r:id="rId42"/>
    <p:sldId id="428" r:id="rId43"/>
    <p:sldId id="429" r:id="rId44"/>
    <p:sldId id="371" r:id="rId45"/>
    <p:sldId id="410" r:id="rId46"/>
    <p:sldId id="372" r:id="rId47"/>
    <p:sldId id="373" r:id="rId48"/>
    <p:sldId id="374" r:id="rId49"/>
    <p:sldId id="438" r:id="rId50"/>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eks, Claire: WCC" initials="WCW" lastIdx="5" clrIdx="0">
    <p:extLst>
      <p:ext uri="{19B8F6BF-5375-455C-9EA6-DF929625EA0E}">
        <p15:presenceInfo xmlns:p15="http://schemas.microsoft.com/office/powerpoint/2012/main" userId="S-1-5-21-456465383-1416844271-3644443516-21095" providerId="AD"/>
      </p:ext>
    </p:extLst>
  </p:cmAuthor>
  <p:cmAuthor id="2" name="Phillips, Rhoda: WCC" initials="PRW" lastIdx="1" clrIdx="1">
    <p:extLst>
      <p:ext uri="{19B8F6BF-5375-455C-9EA6-DF929625EA0E}">
        <p15:presenceInfo xmlns:p15="http://schemas.microsoft.com/office/powerpoint/2012/main" userId="S::rphillips@westminster.gov.uk::9530dd97-d328-4af0-a606-bcd11d0c8c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39B"/>
    <a:srgbClr val="009999"/>
    <a:srgbClr val="95D600"/>
    <a:srgbClr val="23A2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25" autoAdjust="0"/>
    <p:restoredTop sz="90887" autoAdjust="0"/>
  </p:normalViewPr>
  <p:slideViewPr>
    <p:cSldViewPr>
      <p:cViewPr varScale="1">
        <p:scale>
          <a:sx n="87" d="100"/>
          <a:sy n="87" d="100"/>
        </p:scale>
        <p:origin x="1096" y="192"/>
      </p:cViewPr>
      <p:guideLst>
        <p:guide orient="horz" pos="2160"/>
        <p:guide pos="3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1AA75-E804-496C-8CC1-8A0B2C099E1D}" type="datetimeFigureOut">
              <a:rPr lang="en-GB" smtClean="0"/>
              <a:t>28/04/2019</a:t>
            </a:fld>
            <a:endParaRPr lang="en-GB" dirty="0"/>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3B098-AAC4-48D5-9EAD-1725F10BBC33}" type="slidenum">
              <a:rPr lang="en-GB" smtClean="0"/>
              <a:t>‹#›</a:t>
            </a:fld>
            <a:endParaRPr lang="en-GB" dirty="0"/>
          </a:p>
        </p:txBody>
      </p:sp>
    </p:spTree>
    <p:extLst>
      <p:ext uri="{BB962C8B-B14F-4D97-AF65-F5344CB8AC3E}">
        <p14:creationId xmlns:p14="http://schemas.microsoft.com/office/powerpoint/2010/main" val="1645936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endParaRPr lang="en-GB" baseline="0" dirty="0"/>
          </a:p>
          <a:p>
            <a:endParaRPr lang="en-GB" baseline="0" dirty="0"/>
          </a:p>
        </p:txBody>
      </p:sp>
      <p:sp>
        <p:nvSpPr>
          <p:cNvPr id="4" name="Slide Number Placeholder 3"/>
          <p:cNvSpPr>
            <a:spLocks noGrp="1"/>
          </p:cNvSpPr>
          <p:nvPr>
            <p:ph type="sldNum" sz="quarter" idx="10"/>
          </p:nvPr>
        </p:nvSpPr>
        <p:spPr/>
        <p:txBody>
          <a:bodyPr/>
          <a:lstStyle/>
          <a:p>
            <a:fld id="{23A3B098-AAC4-48D5-9EAD-1725F10BBC33}" type="slidenum">
              <a:rPr lang="en-GB" smtClean="0"/>
              <a:t>1</a:t>
            </a:fld>
            <a:endParaRPr lang="en-GB" dirty="0"/>
          </a:p>
        </p:txBody>
      </p:sp>
    </p:spTree>
    <p:extLst>
      <p:ext uri="{BB962C8B-B14F-4D97-AF65-F5344CB8AC3E}">
        <p14:creationId xmlns:p14="http://schemas.microsoft.com/office/powerpoint/2010/main" val="74359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357" name="Shape 357"/>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2026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711200" y="744538"/>
            <a:ext cx="537527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2740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438" name="Shape 438"/>
          <p:cNvSpPr>
            <a:spLocks noGrp="1" noRot="1" noChangeAspect="1"/>
          </p:cNvSpPr>
          <p:nvPr>
            <p:ph type="sldImg" idx="2"/>
          </p:nvPr>
        </p:nvSpPr>
        <p:spPr>
          <a:xfrm>
            <a:off x="711200" y="744538"/>
            <a:ext cx="537527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18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450" name="Shape 450"/>
          <p:cNvSpPr>
            <a:spLocks noGrp="1" noRot="1" noChangeAspect="1"/>
          </p:cNvSpPr>
          <p:nvPr>
            <p:ph type="sldImg" idx="2"/>
          </p:nvPr>
        </p:nvSpPr>
        <p:spPr>
          <a:xfrm>
            <a:off x="917575" y="744537"/>
            <a:ext cx="4962525" cy="3722686"/>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926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457" name="Shape 457"/>
          <p:cNvSpPr>
            <a:spLocks noGrp="1" noRot="1" noChangeAspect="1"/>
          </p:cNvSpPr>
          <p:nvPr>
            <p:ph type="sldImg" idx="2"/>
          </p:nvPr>
        </p:nvSpPr>
        <p:spPr>
          <a:xfrm>
            <a:off x="917575" y="744537"/>
            <a:ext cx="4962525" cy="3722686"/>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9512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463" name="Shape 463"/>
          <p:cNvSpPr>
            <a:spLocks noGrp="1" noRot="1" noChangeAspect="1"/>
          </p:cNvSpPr>
          <p:nvPr>
            <p:ph type="sldImg" idx="2"/>
          </p:nvPr>
        </p:nvSpPr>
        <p:spPr>
          <a:xfrm>
            <a:off x="917575" y="744537"/>
            <a:ext cx="4962525" cy="3722686"/>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237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357" name="Shape 357"/>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5730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363" name="Shape 363"/>
          <p:cNvSpPr>
            <a:spLocks noGrp="1" noRot="1" noChangeAspect="1"/>
          </p:cNvSpPr>
          <p:nvPr>
            <p:ph type="sldImg" idx="2"/>
          </p:nvPr>
        </p:nvSpPr>
        <p:spPr>
          <a:xfrm>
            <a:off x="917575" y="744537"/>
            <a:ext cx="4962525" cy="3722686"/>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029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6658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711200" y="744538"/>
            <a:ext cx="537527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79450" y="4714875"/>
            <a:ext cx="5438700" cy="4467300"/>
          </a:xfrm>
          <a:prstGeom prst="rect">
            <a:avLst/>
          </a:prstGeom>
        </p:spPr>
        <p:txBody>
          <a:bodyPr lIns="91425" tIns="91425" rIns="91425" bIns="91425" anchor="t" anchorCtr="0">
            <a:noAutofit/>
          </a:bodyPr>
          <a:lstStyle/>
          <a:p>
            <a:pPr lvl="0">
              <a:spcBef>
                <a:spcPts val="0"/>
              </a:spcBef>
              <a:buNone/>
            </a:pPr>
            <a:endParaRPr/>
          </a:p>
        </p:txBody>
      </p:sp>
      <p:sp>
        <p:nvSpPr>
          <p:cNvPr id="395" name="Shape 395"/>
          <p:cNvSpPr txBox="1">
            <a:spLocks noGrp="1"/>
          </p:cNvSpPr>
          <p:nvPr>
            <p:ph type="sldNum" idx="12"/>
          </p:nvPr>
        </p:nvSpPr>
        <p:spPr>
          <a:xfrm>
            <a:off x="3849687" y="9428160"/>
            <a:ext cx="2946299"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2595421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r>
              <a:rPr lang="en-US" dirty="0"/>
              <a:t>Need</a:t>
            </a:r>
            <a:r>
              <a:rPr lang="en-US" baseline="0" dirty="0"/>
              <a:t> to check review these.</a:t>
            </a:r>
            <a:endParaRPr lang="en-US" dirty="0"/>
          </a:p>
        </p:txBody>
      </p:sp>
      <p:sp>
        <p:nvSpPr>
          <p:cNvPr id="4" name="Slide Number Placeholder 3"/>
          <p:cNvSpPr>
            <a:spLocks noGrp="1"/>
          </p:cNvSpPr>
          <p:nvPr>
            <p:ph type="sldNum" sz="quarter" idx="10"/>
          </p:nvPr>
        </p:nvSpPr>
        <p:spPr/>
        <p:txBody>
          <a:bodyPr/>
          <a:lstStyle/>
          <a:p>
            <a:fld id="{FDFAE012-692E-4AD1-ABF2-AFD022F64FF0}" type="slidenum">
              <a:rPr lang="en-GB" altLang="en-US" smtClean="0"/>
              <a:pPr/>
              <a:t>2</a:t>
            </a:fld>
            <a:endParaRPr lang="en-GB" altLang="en-US"/>
          </a:p>
        </p:txBody>
      </p:sp>
    </p:spTree>
    <p:extLst>
      <p:ext uri="{BB962C8B-B14F-4D97-AF65-F5344CB8AC3E}">
        <p14:creationId xmlns:p14="http://schemas.microsoft.com/office/powerpoint/2010/main" val="720699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711200" y="744538"/>
            <a:ext cx="5375275" cy="37226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79450" y="4714875"/>
            <a:ext cx="5438700" cy="4467300"/>
          </a:xfrm>
          <a:prstGeom prst="rect">
            <a:avLst/>
          </a:prstGeom>
        </p:spPr>
        <p:txBody>
          <a:bodyPr lIns="91425" tIns="91425" rIns="91425" bIns="91425" anchor="t" anchorCtr="0">
            <a:noAutofit/>
          </a:bodyPr>
          <a:lstStyle/>
          <a:p>
            <a:pPr lvl="0">
              <a:spcBef>
                <a:spcPts val="0"/>
              </a:spcBef>
              <a:buNone/>
            </a:pPr>
            <a:endParaRPr/>
          </a:p>
        </p:txBody>
      </p:sp>
      <p:sp>
        <p:nvSpPr>
          <p:cNvPr id="401" name="Shape 401"/>
          <p:cNvSpPr txBox="1">
            <a:spLocks noGrp="1"/>
          </p:cNvSpPr>
          <p:nvPr>
            <p:ph type="sldNum" idx="12"/>
          </p:nvPr>
        </p:nvSpPr>
        <p:spPr>
          <a:xfrm>
            <a:off x="3849687" y="9428160"/>
            <a:ext cx="2946299" cy="4968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3848572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168" name="Shape 168"/>
          <p:cNvSpPr>
            <a:spLocks noGrp="1" noRot="1" noChangeAspect="1"/>
          </p:cNvSpPr>
          <p:nvPr>
            <p:ph type="sldImg" idx="2"/>
          </p:nvPr>
        </p:nvSpPr>
        <p:spPr>
          <a:xfrm>
            <a:off x="711200" y="744538"/>
            <a:ext cx="537527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992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dirty="0"/>
          </a:p>
        </p:txBody>
      </p:sp>
      <p:sp>
        <p:nvSpPr>
          <p:cNvPr id="200" name="Shape 200"/>
          <p:cNvSpPr>
            <a:spLocks noGrp="1" noRot="1" noChangeAspect="1"/>
          </p:cNvSpPr>
          <p:nvPr>
            <p:ph type="sldImg" idx="2"/>
          </p:nvPr>
        </p:nvSpPr>
        <p:spPr>
          <a:xfrm>
            <a:off x="711200" y="744538"/>
            <a:ext cx="537527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0910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194" name="Shape 194"/>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4016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dirty="0"/>
          </a:p>
        </p:txBody>
      </p:sp>
      <p:sp>
        <p:nvSpPr>
          <p:cNvPr id="206" name="Shape 206"/>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823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212" name="Shape 212"/>
          <p:cNvSpPr>
            <a:spLocks noGrp="1" noRot="1" noChangeAspect="1"/>
          </p:cNvSpPr>
          <p:nvPr>
            <p:ph type="sldImg" idx="2"/>
          </p:nvPr>
        </p:nvSpPr>
        <p:spPr>
          <a:xfrm>
            <a:off x="711200" y="744538"/>
            <a:ext cx="537527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035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218" name="Shape 218"/>
          <p:cNvSpPr>
            <a:spLocks noGrp="1" noRot="1" noChangeAspect="1"/>
          </p:cNvSpPr>
          <p:nvPr>
            <p:ph type="sldImg" idx="2"/>
          </p:nvPr>
        </p:nvSpPr>
        <p:spPr>
          <a:xfrm>
            <a:off x="711200" y="744538"/>
            <a:ext cx="537527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1917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79450" y="4714875"/>
            <a:ext cx="5438774" cy="4467224"/>
          </a:xfrm>
          <a:prstGeom prst="rect">
            <a:avLst/>
          </a:prstGeom>
        </p:spPr>
        <p:txBody>
          <a:bodyPr lIns="91425" tIns="91425" rIns="91425" bIns="91425" anchor="t" anchorCtr="0">
            <a:noAutofit/>
          </a:bodyPr>
          <a:lstStyle/>
          <a:p>
            <a:pPr lvl="0">
              <a:spcBef>
                <a:spcPts val="0"/>
              </a:spcBef>
              <a:buNone/>
            </a:pPr>
            <a:endParaRPr/>
          </a:p>
        </p:txBody>
      </p:sp>
      <p:sp>
        <p:nvSpPr>
          <p:cNvPr id="224" name="Shape 224"/>
          <p:cNvSpPr>
            <a:spLocks noGrp="1" noRot="1" noChangeAspect="1"/>
          </p:cNvSpPr>
          <p:nvPr>
            <p:ph type="sldImg" idx="2"/>
          </p:nvPr>
        </p:nvSpPr>
        <p:spPr>
          <a:xfrm>
            <a:off x="711200" y="744538"/>
            <a:ext cx="5375275"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616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E1468BD-D840-42AD-8506-8574DD332F02}" type="datetimeFigureOut">
              <a:rPr lang="en-US" smtClean="0"/>
              <a:t>4/28/19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2627F1-A313-4EB5-A130-B4BB16ACCBE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1468BD-D840-42AD-8506-8574DD332F02}" type="datetimeFigureOut">
              <a:rPr lang="en-US" smtClean="0"/>
              <a:t>4/28/19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2627F1-A313-4EB5-A130-B4BB16ACCBE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1468BD-D840-42AD-8506-8574DD332F02}" type="datetimeFigureOut">
              <a:rPr lang="en-US" smtClean="0"/>
              <a:t>4/28/19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2627F1-A313-4EB5-A130-B4BB16ACCBE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Slide Number Placeholder 2"/>
          <p:cNvSpPr>
            <a:spLocks noGrp="1"/>
          </p:cNvSpPr>
          <p:nvPr>
            <p:ph type="sldNum" sz="quarter" idx="10"/>
          </p:nvPr>
        </p:nvSpPr>
        <p:spPr/>
        <p:txBody>
          <a:bodyPr/>
          <a:lstStyle>
            <a:lvl1pPr>
              <a:defRPr/>
            </a:lvl1pPr>
          </a:lstStyle>
          <a:p>
            <a:fld id="{86D55263-E552-4353-A21E-F6BE3ED38270}" type="slidenum">
              <a:rPr lang="en-GB" altLang="en-US"/>
              <a:pPr/>
              <a:t>‹#›</a:t>
            </a:fld>
            <a:endParaRPr lang="en-GB" altLang="en-US" dirty="0"/>
          </a:p>
        </p:txBody>
      </p:sp>
      <p:sp>
        <p:nvSpPr>
          <p:cNvPr id="4" name="Footer Placeholder 1"/>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a:defRPr/>
            </a:pPr>
            <a:r>
              <a:rPr lang="en-GB" dirty="0"/>
              <a:t>© Mind Gym  </a:t>
            </a:r>
          </a:p>
        </p:txBody>
      </p:sp>
    </p:spTree>
    <p:extLst>
      <p:ext uri="{BB962C8B-B14F-4D97-AF65-F5344CB8AC3E}">
        <p14:creationId xmlns:p14="http://schemas.microsoft.com/office/powerpoint/2010/main" val="344774763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50837" y="260350"/>
            <a:ext cx="8112258" cy="57626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1"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1"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1"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1"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1"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1"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1"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1"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7527527" y="6400800"/>
            <a:ext cx="2063749" cy="457200"/>
          </a:xfrm>
          <a:prstGeom prst="rect">
            <a:avLst/>
          </a:prstGeom>
          <a:noFill/>
          <a:ln>
            <a:noFill/>
          </a:ln>
        </p:spPr>
        <p:txBody>
          <a:bodyPr lIns="91425" tIns="45700" rIns="91425" bIns="45700" anchor="t" anchorCtr="0">
            <a:noAutofit/>
          </a:bodyPr>
          <a:lstStyle/>
          <a:p>
            <a:pPr>
              <a:buClr>
                <a:schemeClr val="dk1"/>
              </a:buClr>
              <a:buSzPct val="25000"/>
            </a:pPr>
            <a:fld id="{00000000-1234-1234-1234-123412341234}" type="slidenum">
              <a:rPr lang="en-US" smtClean="0">
                <a:solidFill>
                  <a:schemeClr val="dk1"/>
                </a:solidFill>
                <a:latin typeface="Arial"/>
                <a:ea typeface="Arial"/>
                <a:cs typeface="Arial"/>
                <a:sym typeface="Arial"/>
              </a:rPr>
              <a:pPr>
                <a:buClr>
                  <a:schemeClr val="dk1"/>
                </a:buClr>
                <a:buSzPct val="25000"/>
              </a:pPr>
              <a:t>‹#›</a:t>
            </a:fld>
            <a:endParaRPr lang="en-US">
              <a:solidFill>
                <a:schemeClr val="dk1"/>
              </a:solidFill>
              <a:latin typeface="Arial"/>
              <a:ea typeface="Arial"/>
              <a:cs typeface="Arial"/>
              <a:sym typeface="Arial"/>
            </a:endParaRPr>
          </a:p>
        </p:txBody>
      </p:sp>
    </p:spTree>
    <p:extLst>
      <p:ext uri="{BB962C8B-B14F-4D97-AF65-F5344CB8AC3E}">
        <p14:creationId xmlns:p14="http://schemas.microsoft.com/office/powerpoint/2010/main" val="384545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1468BD-D840-42AD-8506-8574DD332F02}" type="datetimeFigureOut">
              <a:rPr lang="en-US" smtClean="0"/>
              <a:t>4/28/19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2627F1-A313-4EB5-A130-B4BB16ACCBE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1468BD-D840-42AD-8506-8574DD332F02}" type="datetimeFigureOut">
              <a:rPr lang="en-US" smtClean="0"/>
              <a:t>4/28/19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2627F1-A313-4EB5-A130-B4BB16ACCBE8}"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1468BD-D840-42AD-8506-8574DD332F02}" type="datetimeFigureOut">
              <a:rPr lang="en-US" smtClean="0"/>
              <a:t>4/28/19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2627F1-A313-4EB5-A130-B4BB16ACCBE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1468BD-D840-42AD-8506-8574DD332F02}" type="datetimeFigureOut">
              <a:rPr lang="en-US" smtClean="0"/>
              <a:t>4/28/19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12627F1-A313-4EB5-A130-B4BB16ACCBE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1468BD-D840-42AD-8506-8574DD332F02}" type="datetimeFigureOut">
              <a:rPr lang="en-US" smtClean="0"/>
              <a:t>4/28/19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12627F1-A313-4EB5-A130-B4BB16ACCBE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1468BD-D840-42AD-8506-8574DD332F02}" type="datetimeFigureOut">
              <a:rPr lang="en-US" smtClean="0"/>
              <a:t>4/28/19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12627F1-A313-4EB5-A130-B4BB16ACCBE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468BD-D840-42AD-8506-8574DD332F02}" type="datetimeFigureOut">
              <a:rPr lang="en-US" smtClean="0"/>
              <a:t>4/28/19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2627F1-A313-4EB5-A130-B4BB16ACCBE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468BD-D840-42AD-8506-8574DD332F02}" type="datetimeFigureOut">
              <a:rPr lang="en-US" smtClean="0"/>
              <a:t>4/28/19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2627F1-A313-4EB5-A130-B4BB16ACCBE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839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1468BD-D840-42AD-8506-8574DD332F02}" type="datetimeFigureOut">
              <a:rPr lang="en-US" smtClean="0"/>
              <a:t>4/28/19</a:t>
            </a:fld>
            <a:endParaRPr lang="en-US" dirty="0"/>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2627F1-A313-4EB5-A130-B4BB16ACCBE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www.toolshero.com/change-management/river-theory-model/" TargetMode="External"/><Relationship Id="rId2" Type="http://schemas.openxmlformats.org/officeDocument/2006/relationships/hyperlink" Target="https://www.toolshero.com/toolsheroes/kurt-lewin/" TargetMode="Externa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oolshero.com/leadership/organizational-culture-model-schein/" TargetMode="External"/><Relationship Id="rId2" Type="http://schemas.openxmlformats.org/officeDocument/2006/relationships/hyperlink" Target="https://www.toolshero.com/personal-happiness/emotion-wheel-robert-plutchik/"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per corner logo-01.png"/>
          <p:cNvPicPr>
            <a:picLocks noChangeAspect="1"/>
          </p:cNvPicPr>
          <p:nvPr/>
        </p:nvPicPr>
        <p:blipFill>
          <a:blip r:embed="rId3"/>
          <a:stretch>
            <a:fillRect/>
          </a:stretch>
        </p:blipFill>
        <p:spPr>
          <a:xfrm>
            <a:off x="0" y="0"/>
            <a:ext cx="1755652" cy="1554483"/>
          </a:xfrm>
          <a:prstGeom prst="rect">
            <a:avLst/>
          </a:prstGeom>
        </p:spPr>
      </p:pic>
      <p:pic>
        <p:nvPicPr>
          <p:cNvPr id="7" name="Picture 6" descr="full logo white-01.png"/>
          <p:cNvPicPr>
            <a:picLocks noChangeAspect="1"/>
          </p:cNvPicPr>
          <p:nvPr/>
        </p:nvPicPr>
        <p:blipFill>
          <a:blip r:embed="rId4"/>
          <a:stretch>
            <a:fillRect/>
          </a:stretch>
        </p:blipFill>
        <p:spPr>
          <a:xfrm>
            <a:off x="7924800" y="5943600"/>
            <a:ext cx="1600200" cy="655652"/>
          </a:xfrm>
          <a:prstGeom prst="rect">
            <a:avLst/>
          </a:prstGeom>
        </p:spPr>
      </p:pic>
      <p:cxnSp>
        <p:nvCxnSpPr>
          <p:cNvPr id="12" name="Straight Connector 11"/>
          <p:cNvCxnSpPr>
            <a:cxnSpLocks/>
          </p:cNvCxnSpPr>
          <p:nvPr/>
        </p:nvCxnSpPr>
        <p:spPr>
          <a:xfrm>
            <a:off x="86505" y="3338924"/>
            <a:ext cx="358124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62822" y="2603751"/>
            <a:ext cx="4361578" cy="646331"/>
          </a:xfrm>
          <a:prstGeom prst="rect">
            <a:avLst/>
          </a:prstGeom>
          <a:noFill/>
        </p:spPr>
        <p:txBody>
          <a:bodyPr wrap="square" rtlCol="0">
            <a:spAutoFit/>
          </a:bodyPr>
          <a:lstStyle/>
          <a:p>
            <a:pPr>
              <a:spcBef>
                <a:spcPct val="0"/>
              </a:spcBef>
            </a:pPr>
            <a:r>
              <a:rPr lang="en-GB" sz="3600" b="1" dirty="0">
                <a:solidFill>
                  <a:schemeClr val="bg1"/>
                </a:solidFill>
                <a:latin typeface="+mj-lt"/>
                <a:ea typeface="+mj-ea"/>
                <a:cs typeface="+mj-cs"/>
              </a:rPr>
              <a:t>DELIVER</a:t>
            </a:r>
          </a:p>
        </p:txBody>
      </p:sp>
      <p:sp>
        <p:nvSpPr>
          <p:cNvPr id="3" name="TextBox 2"/>
          <p:cNvSpPr txBox="1"/>
          <p:nvPr/>
        </p:nvSpPr>
        <p:spPr>
          <a:xfrm>
            <a:off x="147666" y="3519076"/>
            <a:ext cx="3762952" cy="3539430"/>
          </a:xfrm>
          <a:prstGeom prst="rect">
            <a:avLst/>
          </a:prstGeom>
          <a:noFill/>
        </p:spPr>
        <p:txBody>
          <a:bodyPr wrap="square" rtlCol="0">
            <a:spAutoFit/>
          </a:bodyPr>
          <a:lstStyle/>
          <a:p>
            <a:r>
              <a:rPr lang="en-GB" sz="3200" b="1" dirty="0">
                <a:solidFill>
                  <a:schemeClr val="bg1"/>
                </a:solidFill>
              </a:rPr>
              <a:t>Business Change and Transformation</a:t>
            </a:r>
          </a:p>
          <a:p>
            <a:endParaRPr lang="en-GB" sz="3200" b="1" i="1" dirty="0">
              <a:solidFill>
                <a:schemeClr val="bg1"/>
              </a:solidFill>
            </a:endParaRPr>
          </a:p>
          <a:p>
            <a:endParaRPr lang="en-GB" sz="3200" b="1" i="1" dirty="0">
              <a:solidFill>
                <a:schemeClr val="bg1"/>
              </a:solidFill>
            </a:endParaRPr>
          </a:p>
          <a:p>
            <a:endParaRPr lang="en-GB" sz="2400" b="1" dirty="0">
              <a:solidFill>
                <a:schemeClr val="bg1"/>
              </a:solidFill>
            </a:endParaRPr>
          </a:p>
          <a:p>
            <a:endParaRPr lang="en-GB" sz="2400" b="1" dirty="0">
              <a:solidFill>
                <a:schemeClr val="bg1"/>
              </a:solidFill>
            </a:endParaRPr>
          </a:p>
          <a:p>
            <a:endParaRPr lang="en-GB" sz="2400" b="1" dirty="0">
              <a:solidFill>
                <a:schemeClr val="bg1"/>
              </a:solidFill>
            </a:endParaRPr>
          </a:p>
          <a:p>
            <a:endParaRPr lang="en-GB" sz="2400" b="1" dirty="0">
              <a:solidFill>
                <a:schemeClr val="bg1"/>
              </a:solidFill>
            </a:endParaRPr>
          </a:p>
        </p:txBody>
      </p:sp>
      <p:pic>
        <p:nvPicPr>
          <p:cNvPr id="12292" name="Picture 4" descr="Image result for business transformation">
            <a:extLst>
              <a:ext uri="{FF2B5EF4-FFF2-40B4-BE49-F238E27FC236}">
                <a16:creationId xmlns:a16="http://schemas.microsoft.com/office/drawing/2014/main" id="{C9CFA46C-2905-3C48-9194-811281303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351" y="1354966"/>
            <a:ext cx="44958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60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1100384" y="1701031"/>
            <a:ext cx="7633543" cy="4320257"/>
          </a:xfrm>
          <a:prstGeom prst="rect">
            <a:avLst/>
          </a:prstGeom>
          <a:noFill/>
          <a:ln>
            <a:noFill/>
          </a:ln>
        </p:spPr>
        <p:txBody>
          <a:bodyPr vert="horz" lIns="91425" tIns="45700" rIns="91425" bIns="45700" rtlCol="0" anchor="t" anchorCtr="0">
            <a:noAutofit/>
          </a:bodyPr>
          <a:lstStyle/>
          <a:p>
            <a:pPr marL="0" indent="0">
              <a:spcBef>
                <a:spcPts val="0"/>
              </a:spcBef>
              <a:buClr>
                <a:schemeClr val="dk1"/>
              </a:buClr>
              <a:buSzPct val="25000"/>
              <a:buNone/>
            </a:pPr>
            <a:endParaRPr sz="2000" u="sng" dirty="0">
              <a:solidFill>
                <a:schemeClr val="lt1"/>
              </a:solidFill>
              <a:latin typeface="Arial"/>
              <a:ea typeface="Arial"/>
              <a:cs typeface="Arial"/>
              <a:sym typeface="Arial"/>
            </a:endParaRPr>
          </a:p>
          <a:p>
            <a:pPr marL="0" indent="0">
              <a:spcBef>
                <a:spcPts val="400"/>
              </a:spcBef>
              <a:buClr>
                <a:schemeClr val="lt1"/>
              </a:buClr>
              <a:buSzPct val="25000"/>
              <a:buNone/>
            </a:pPr>
            <a:r>
              <a:rPr lang="en-US" sz="2000" b="1" u="sng" dirty="0">
                <a:solidFill>
                  <a:schemeClr val="lt1"/>
                </a:solidFill>
                <a:latin typeface="Arial"/>
                <a:ea typeface="Arial"/>
                <a:cs typeface="Arial"/>
                <a:sym typeface="Arial"/>
              </a:rPr>
              <a:t>Value Added Activity</a:t>
            </a:r>
          </a:p>
          <a:p>
            <a:pPr marL="0" indent="0">
              <a:spcBef>
                <a:spcPts val="400"/>
              </a:spcBef>
              <a:buClr>
                <a:schemeClr val="lt1"/>
              </a:buClr>
              <a:buSzPct val="25000"/>
              <a:buNone/>
            </a:pPr>
            <a:r>
              <a:rPr lang="en-US" sz="2000" dirty="0">
                <a:solidFill>
                  <a:schemeClr val="lt1"/>
                </a:solidFill>
                <a:latin typeface="Arial"/>
                <a:ea typeface="Arial"/>
                <a:cs typeface="Arial"/>
                <a:sym typeface="Arial"/>
              </a:rPr>
              <a:t>An activity that transforms material or information, for the first time, to satisfy customer needs.</a:t>
            </a:r>
          </a:p>
          <a:p>
            <a:pPr marL="0" indent="0">
              <a:spcBef>
                <a:spcPts val="400"/>
              </a:spcBef>
              <a:buClr>
                <a:schemeClr val="dk1"/>
              </a:buClr>
              <a:buSzPct val="25000"/>
              <a:buNone/>
            </a:pPr>
            <a:endParaRPr sz="2000" dirty="0">
              <a:solidFill>
                <a:schemeClr val="lt1"/>
              </a:solidFill>
              <a:latin typeface="Arial"/>
              <a:ea typeface="Arial"/>
              <a:cs typeface="Arial"/>
              <a:sym typeface="Arial"/>
            </a:endParaRPr>
          </a:p>
          <a:p>
            <a:pPr marL="0" indent="0">
              <a:spcBef>
                <a:spcPts val="400"/>
              </a:spcBef>
              <a:buClr>
                <a:schemeClr val="lt1"/>
              </a:buClr>
              <a:buSzPct val="25000"/>
              <a:buNone/>
            </a:pPr>
            <a:r>
              <a:rPr lang="en-US" sz="2000" dirty="0">
                <a:solidFill>
                  <a:schemeClr val="lt1"/>
                </a:solidFill>
                <a:latin typeface="Arial"/>
                <a:ea typeface="Arial"/>
                <a:cs typeface="Arial"/>
                <a:sym typeface="Arial"/>
              </a:rPr>
              <a:t>In other words if the customer was to study the activity would they say ‘Yes, we’re happy to pay for this activity.</a:t>
            </a:r>
          </a:p>
          <a:p>
            <a:pPr marL="0" indent="0">
              <a:spcBef>
                <a:spcPts val="400"/>
              </a:spcBef>
              <a:buClr>
                <a:schemeClr val="dk1"/>
              </a:buClr>
              <a:buSzPct val="25000"/>
              <a:buNone/>
            </a:pPr>
            <a:endParaRPr sz="2000" dirty="0">
              <a:solidFill>
                <a:schemeClr val="lt1"/>
              </a:solidFill>
              <a:latin typeface="Arial"/>
              <a:ea typeface="Arial"/>
              <a:cs typeface="Arial"/>
              <a:sym typeface="Arial"/>
            </a:endParaRPr>
          </a:p>
          <a:p>
            <a:pPr marL="0" indent="0">
              <a:spcBef>
                <a:spcPts val="400"/>
              </a:spcBef>
              <a:buClr>
                <a:schemeClr val="dk1"/>
              </a:buClr>
              <a:buSzPct val="25000"/>
              <a:buNone/>
            </a:pPr>
            <a:endParaRPr sz="2000" dirty="0">
              <a:solidFill>
                <a:schemeClr val="lt1"/>
              </a:solidFill>
              <a:latin typeface="Arial"/>
              <a:ea typeface="Arial"/>
              <a:cs typeface="Arial"/>
              <a:sym typeface="Arial"/>
            </a:endParaRPr>
          </a:p>
          <a:p>
            <a:pPr marL="0" indent="0">
              <a:spcBef>
                <a:spcPts val="400"/>
              </a:spcBef>
              <a:buClr>
                <a:schemeClr val="lt1"/>
              </a:buClr>
              <a:buSzPct val="25000"/>
              <a:buNone/>
            </a:pPr>
            <a:r>
              <a:rPr lang="en-US" sz="2000" b="1" u="sng" dirty="0">
                <a:solidFill>
                  <a:schemeClr val="lt1"/>
                </a:solidFill>
                <a:latin typeface="Arial"/>
                <a:ea typeface="Arial"/>
                <a:cs typeface="Arial"/>
                <a:sym typeface="Arial"/>
              </a:rPr>
              <a:t>Non-Value Added Activity</a:t>
            </a:r>
          </a:p>
          <a:p>
            <a:pPr marL="0" indent="0">
              <a:spcBef>
                <a:spcPts val="400"/>
              </a:spcBef>
              <a:buClr>
                <a:schemeClr val="lt1"/>
              </a:buClr>
              <a:buSzPct val="25000"/>
              <a:buNone/>
            </a:pPr>
            <a:r>
              <a:rPr lang="en-US" sz="2000" dirty="0">
                <a:solidFill>
                  <a:schemeClr val="lt1"/>
                </a:solidFill>
                <a:latin typeface="Arial"/>
                <a:ea typeface="Arial"/>
                <a:cs typeface="Arial"/>
                <a:sym typeface="Arial"/>
              </a:rPr>
              <a:t>Those activities that take time, resources, and/or space but do not contribute to satisfying customer needs.</a:t>
            </a:r>
          </a:p>
          <a:p>
            <a:pPr>
              <a:spcBef>
                <a:spcPts val="400"/>
              </a:spcBef>
              <a:buClr>
                <a:schemeClr val="dk1"/>
              </a:buClr>
              <a:buSzPct val="100000"/>
              <a:buNone/>
            </a:pPr>
            <a:endParaRPr sz="2000" dirty="0">
              <a:solidFill>
                <a:schemeClr val="lt1"/>
              </a:solidFill>
              <a:latin typeface="Arial"/>
              <a:ea typeface="Arial"/>
              <a:cs typeface="Arial"/>
              <a:sym typeface="Arial"/>
            </a:endParaRPr>
          </a:p>
        </p:txBody>
      </p:sp>
      <p:sp>
        <p:nvSpPr>
          <p:cNvPr id="215" name="Shape 215"/>
          <p:cNvSpPr txBox="1">
            <a:spLocks noGrp="1"/>
          </p:cNvSpPr>
          <p:nvPr>
            <p:ph type="title"/>
          </p:nvPr>
        </p:nvSpPr>
        <p:spPr>
          <a:xfrm>
            <a:off x="704849" y="836712"/>
            <a:ext cx="8424614" cy="576262"/>
          </a:xfrm>
          <a:prstGeom prst="rect">
            <a:avLst/>
          </a:prstGeom>
          <a:noFill/>
          <a:ln>
            <a:noFill/>
          </a:ln>
        </p:spPr>
        <p:txBody>
          <a:bodyPr vert="horz" lIns="91425" tIns="45700" rIns="91425" bIns="45700" rtlCol="0" anchor="ctr" anchorCtr="0">
            <a:noAutofit/>
          </a:bodyPr>
          <a:lstStyle/>
          <a:p>
            <a:pPr>
              <a:spcBef>
                <a:spcPts val="0"/>
              </a:spcBef>
              <a:buClr>
                <a:schemeClr val="dk2"/>
              </a:buClr>
              <a:buSzPct val="25000"/>
            </a:pPr>
            <a:r>
              <a:rPr lang="en-US" sz="3200" dirty="0">
                <a:solidFill>
                  <a:schemeClr val="bg1"/>
                </a:solidFill>
                <a:ea typeface="Arial"/>
                <a:cs typeface="Arial"/>
                <a:sym typeface="Arial"/>
              </a:rPr>
              <a:t>Value Added Activity/Non Value Added Activity</a:t>
            </a:r>
          </a:p>
        </p:txBody>
      </p:sp>
    </p:spTree>
    <p:extLst>
      <p:ext uri="{BB962C8B-B14F-4D97-AF65-F5344CB8AC3E}">
        <p14:creationId xmlns:p14="http://schemas.microsoft.com/office/powerpoint/2010/main" val="179616454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704850" y="260350"/>
            <a:ext cx="7488236" cy="576262"/>
          </a:xfrm>
          <a:prstGeom prst="rect">
            <a:avLst/>
          </a:prstGeom>
          <a:noFill/>
          <a:ln>
            <a:noFill/>
          </a:ln>
        </p:spPr>
        <p:txBody>
          <a:bodyPr vert="horz" lIns="91425" tIns="45700" rIns="91425" bIns="45700" rtlCol="0" anchor="ctr" anchorCtr="0">
            <a:noAutofit/>
          </a:bodyPr>
          <a:lstStyle/>
          <a:p>
            <a:pPr>
              <a:spcBef>
                <a:spcPts val="0"/>
              </a:spcBef>
              <a:buClr>
                <a:schemeClr val="dk2"/>
              </a:buClr>
              <a:buSzPct val="25000"/>
            </a:pPr>
            <a:r>
              <a:rPr lang="en-US" i="0" u="none" strike="noStrike" cap="none" dirty="0">
                <a:solidFill>
                  <a:schemeClr val="bg1"/>
                </a:solidFill>
                <a:ea typeface="Arial"/>
                <a:cs typeface="Arial"/>
                <a:sym typeface="Arial"/>
              </a:rPr>
              <a:t>Non Value Added Activities</a:t>
            </a:r>
          </a:p>
        </p:txBody>
      </p:sp>
      <p:pic>
        <p:nvPicPr>
          <p:cNvPr id="221" name="Shape 221" descr="http://static.squarespace.com/static/50c9c50fe4b0a97682fac903/t/5328e5d5e4b0b3ccb9d587c9/1395189207259/"/>
          <p:cNvPicPr preferRelativeResize="0"/>
          <p:nvPr/>
        </p:nvPicPr>
        <p:blipFill rotWithShape="1">
          <a:blip r:embed="rId3">
            <a:alphaModFix/>
          </a:blip>
          <a:srcRect/>
          <a:stretch/>
        </p:blipFill>
        <p:spPr>
          <a:xfrm>
            <a:off x="776287" y="1125537"/>
            <a:ext cx="8208962" cy="4722812"/>
          </a:xfrm>
          <a:prstGeom prst="rect">
            <a:avLst/>
          </a:prstGeom>
          <a:noFill/>
          <a:ln>
            <a:noFill/>
          </a:ln>
        </p:spPr>
      </p:pic>
    </p:spTree>
    <p:extLst>
      <p:ext uri="{BB962C8B-B14F-4D97-AF65-F5344CB8AC3E}">
        <p14:creationId xmlns:p14="http://schemas.microsoft.com/office/powerpoint/2010/main" val="5083870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704850" y="260350"/>
            <a:ext cx="8569324" cy="576262"/>
          </a:xfrm>
          <a:prstGeom prst="rect">
            <a:avLst/>
          </a:prstGeom>
          <a:noFill/>
          <a:ln>
            <a:noFill/>
          </a:ln>
        </p:spPr>
        <p:txBody>
          <a:bodyPr vert="horz" lIns="91425" tIns="45700" rIns="91425" bIns="45700" rtlCol="0" anchor="ctr" anchorCtr="0">
            <a:noAutofit/>
          </a:bodyPr>
          <a:lstStyle/>
          <a:p>
            <a:pPr>
              <a:spcBef>
                <a:spcPts val="0"/>
              </a:spcBef>
              <a:buClr>
                <a:schemeClr val="dk2"/>
              </a:buClr>
              <a:buSzPct val="25000"/>
            </a:pPr>
            <a:r>
              <a:rPr lang="en-US" sz="3600" dirty="0">
                <a:solidFill>
                  <a:schemeClr val="bg1"/>
                </a:solidFill>
                <a:ea typeface="Arial"/>
                <a:cs typeface="Arial"/>
                <a:sym typeface="Arial"/>
              </a:rPr>
              <a:t>Converting Non Value Added Activities</a:t>
            </a:r>
          </a:p>
        </p:txBody>
      </p:sp>
      <p:pic>
        <p:nvPicPr>
          <p:cNvPr id="227" name="Shape 227"/>
          <p:cNvPicPr preferRelativeResize="0">
            <a:picLocks noGrp="1"/>
          </p:cNvPicPr>
          <p:nvPr>
            <p:ph type="body" idx="1"/>
          </p:nvPr>
        </p:nvPicPr>
        <p:blipFill rotWithShape="1">
          <a:blip r:embed="rId3">
            <a:alphaModFix/>
          </a:blip>
          <a:srcRect/>
          <a:stretch/>
        </p:blipFill>
        <p:spPr>
          <a:xfrm>
            <a:off x="631825" y="1524000"/>
            <a:ext cx="8642349" cy="4670425"/>
          </a:xfrm>
          <a:prstGeom prst="rect">
            <a:avLst/>
          </a:prstGeom>
          <a:noFill/>
          <a:ln>
            <a:noFill/>
          </a:ln>
        </p:spPr>
      </p:pic>
    </p:spTree>
    <p:extLst>
      <p:ext uri="{BB962C8B-B14F-4D97-AF65-F5344CB8AC3E}">
        <p14:creationId xmlns:p14="http://schemas.microsoft.com/office/powerpoint/2010/main" val="254199200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A586-BDA5-6D45-AF8E-AFF9C88F0B0A}"/>
              </a:ext>
            </a:extLst>
          </p:cNvPr>
          <p:cNvSpPr>
            <a:spLocks noGrp="1"/>
          </p:cNvSpPr>
          <p:nvPr>
            <p:ph type="title"/>
          </p:nvPr>
        </p:nvSpPr>
        <p:spPr/>
        <p:txBody>
          <a:bodyPr/>
          <a:lstStyle/>
          <a:p>
            <a:r>
              <a:rPr lang="en-US" dirty="0">
                <a:solidFill>
                  <a:srgbClr val="FFC000"/>
                </a:solidFill>
              </a:rPr>
              <a:t>TASK</a:t>
            </a:r>
          </a:p>
        </p:txBody>
      </p:sp>
      <p:sp>
        <p:nvSpPr>
          <p:cNvPr id="3" name="Content Placeholder 2">
            <a:extLst>
              <a:ext uri="{FF2B5EF4-FFF2-40B4-BE49-F238E27FC236}">
                <a16:creationId xmlns:a16="http://schemas.microsoft.com/office/drawing/2014/main" id="{43B7DC95-F700-084D-A48D-1CDDCED7A0B9}"/>
              </a:ext>
            </a:extLst>
          </p:cNvPr>
          <p:cNvSpPr>
            <a:spLocks noGrp="1"/>
          </p:cNvSpPr>
          <p:nvPr>
            <p:ph idx="1"/>
          </p:nvPr>
        </p:nvSpPr>
        <p:spPr/>
        <p:txBody>
          <a:bodyPr>
            <a:normAutofit fontScale="92500" lnSpcReduction="10000"/>
          </a:bodyPr>
          <a:lstStyle/>
          <a:p>
            <a:pPr marL="0" indent="0">
              <a:buNone/>
            </a:pPr>
            <a:r>
              <a:rPr lang="en-US" sz="2400" dirty="0">
                <a:solidFill>
                  <a:srgbClr val="FFC000"/>
                </a:solidFill>
              </a:rPr>
              <a:t>In the next slides, go through the lean tools and techniques. Practice using the tools based on the examples.  </a:t>
            </a:r>
          </a:p>
          <a:p>
            <a:r>
              <a:rPr lang="en-US" sz="2400" dirty="0">
                <a:solidFill>
                  <a:srgbClr val="FFC000"/>
                </a:solidFill>
              </a:rPr>
              <a:t>Process mapping</a:t>
            </a:r>
          </a:p>
          <a:p>
            <a:r>
              <a:rPr lang="en-US" sz="2400" dirty="0">
                <a:solidFill>
                  <a:srgbClr val="FFC000"/>
                </a:solidFill>
              </a:rPr>
              <a:t>Analytical tools – 5 whys, fishbone, </a:t>
            </a:r>
          </a:p>
          <a:p>
            <a:r>
              <a:rPr lang="en-US" sz="2400" dirty="0">
                <a:solidFill>
                  <a:srgbClr val="FFC000"/>
                </a:solidFill>
              </a:rPr>
              <a:t>Pareto Principle</a:t>
            </a:r>
          </a:p>
          <a:p>
            <a:r>
              <a:rPr lang="en-US" sz="2400" dirty="0">
                <a:solidFill>
                  <a:srgbClr val="FFC000"/>
                </a:solidFill>
              </a:rPr>
              <a:t>Visual management</a:t>
            </a:r>
          </a:p>
          <a:p>
            <a:r>
              <a:rPr lang="en-US" sz="2400" dirty="0">
                <a:solidFill>
                  <a:srgbClr val="FFC000"/>
                </a:solidFill>
              </a:rPr>
              <a:t>Kaizen Workshops (no need to give example)</a:t>
            </a:r>
          </a:p>
          <a:p>
            <a:pPr marL="0" indent="0">
              <a:buNone/>
            </a:pPr>
            <a:endParaRPr lang="en-US" sz="2400" dirty="0">
              <a:solidFill>
                <a:srgbClr val="FFC000"/>
              </a:solidFill>
            </a:endParaRPr>
          </a:p>
          <a:p>
            <a:endParaRPr lang="en-US" sz="2400" dirty="0">
              <a:solidFill>
                <a:srgbClr val="FFC000"/>
              </a:solidFill>
            </a:endParaRPr>
          </a:p>
          <a:p>
            <a:pPr marL="0" indent="0">
              <a:buNone/>
            </a:pPr>
            <a:endParaRPr lang="en-US" sz="2400" dirty="0">
              <a:solidFill>
                <a:srgbClr val="FFC000"/>
              </a:solidFill>
            </a:endParaRPr>
          </a:p>
          <a:p>
            <a:pPr marL="0" indent="0">
              <a:buNone/>
            </a:pPr>
            <a:endParaRPr lang="en-US" sz="2400" dirty="0">
              <a:solidFill>
                <a:srgbClr val="FFC000"/>
              </a:solidFill>
            </a:endParaRPr>
          </a:p>
          <a:p>
            <a:pPr marL="0" indent="0">
              <a:buNone/>
            </a:pPr>
            <a:r>
              <a:rPr lang="en-US" sz="2400" dirty="0">
                <a:solidFill>
                  <a:srgbClr val="FFC000"/>
                </a:solidFill>
              </a:rPr>
              <a:t>We will be using/discussing some of the techniques at the workshops</a:t>
            </a:r>
          </a:p>
        </p:txBody>
      </p:sp>
    </p:spTree>
    <p:extLst>
      <p:ext uri="{BB962C8B-B14F-4D97-AF65-F5344CB8AC3E}">
        <p14:creationId xmlns:p14="http://schemas.microsoft.com/office/powerpoint/2010/main" val="3150179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60" name="Shape 360" descr="http://image.slidesharecdn.com/mcsfinaltps-141106020032-conversion-gate01/95/management-control-system-at-toyota-44-638.jpg?cb=1415239808"/>
          <p:cNvPicPr preferRelativeResize="0"/>
          <p:nvPr/>
        </p:nvPicPr>
        <p:blipFill rotWithShape="1">
          <a:blip r:embed="rId3">
            <a:alphaModFix/>
          </a:blip>
          <a:srcRect/>
          <a:stretch/>
        </p:blipFill>
        <p:spPr>
          <a:xfrm>
            <a:off x="849313" y="1052513"/>
            <a:ext cx="8207375" cy="5113337"/>
          </a:xfrm>
          <a:prstGeom prst="rect">
            <a:avLst/>
          </a:prstGeom>
          <a:noFill/>
          <a:ln>
            <a:noFill/>
          </a:ln>
        </p:spPr>
      </p:pic>
    </p:spTree>
    <p:extLst>
      <p:ext uri="{BB962C8B-B14F-4D97-AF65-F5344CB8AC3E}">
        <p14:creationId xmlns:p14="http://schemas.microsoft.com/office/powerpoint/2010/main" val="237876876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704850" y="260350"/>
            <a:ext cx="7488236" cy="576262"/>
          </a:xfrm>
          <a:prstGeom prst="rect">
            <a:avLst/>
          </a:prstGeom>
          <a:noFill/>
          <a:ln>
            <a:noFill/>
          </a:ln>
        </p:spPr>
        <p:txBody>
          <a:bodyPr vert="horz" lIns="91425" tIns="45700" rIns="91425" bIns="45700" rtlCol="0" anchor="ctr" anchorCtr="0">
            <a:noAutofit/>
          </a:bodyPr>
          <a:lstStyle/>
          <a:p>
            <a:pPr algn="l">
              <a:spcBef>
                <a:spcPts val="0"/>
              </a:spcBef>
              <a:buClr>
                <a:schemeClr val="dk2"/>
              </a:buClr>
              <a:buSzPct val="25000"/>
            </a:pPr>
            <a:r>
              <a:rPr lang="en-US" sz="3200" b="1" dirty="0">
                <a:solidFill>
                  <a:schemeClr val="bg1"/>
                </a:solidFill>
                <a:latin typeface="Arial"/>
                <a:ea typeface="Arial"/>
                <a:cs typeface="Arial"/>
                <a:sym typeface="Arial"/>
              </a:rPr>
              <a:t>Analytical Tool – the 5 Whys</a:t>
            </a:r>
          </a:p>
        </p:txBody>
      </p:sp>
      <p:pic>
        <p:nvPicPr>
          <p:cNvPr id="435" name="Shape 435" descr="http://www.lukasz-konior.pl/wp-content/uploads/2013/07/5whys.jpg"/>
          <p:cNvPicPr preferRelativeResize="0"/>
          <p:nvPr/>
        </p:nvPicPr>
        <p:blipFill rotWithShape="1">
          <a:blip r:embed="rId3">
            <a:alphaModFix/>
          </a:blip>
          <a:srcRect/>
          <a:stretch/>
        </p:blipFill>
        <p:spPr>
          <a:xfrm>
            <a:off x="1497013" y="1196975"/>
            <a:ext cx="7127875" cy="4435474"/>
          </a:xfrm>
          <a:prstGeom prst="rect">
            <a:avLst/>
          </a:prstGeom>
          <a:noFill/>
          <a:ln>
            <a:noFill/>
          </a:ln>
        </p:spPr>
      </p:pic>
    </p:spTree>
    <p:extLst>
      <p:ext uri="{BB962C8B-B14F-4D97-AF65-F5344CB8AC3E}">
        <p14:creationId xmlns:p14="http://schemas.microsoft.com/office/powerpoint/2010/main" val="320126891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1" name="Shape 441" descr="http://image.slidesharecdn.com/preveiwoec-rootcauseanalysis03-2014-140325164310-phpapp02/95/root-cause-analysis-by-operational-excellence-consulting-18-638.jpg?cb=1433774465"/>
          <p:cNvPicPr preferRelativeResize="0"/>
          <p:nvPr/>
        </p:nvPicPr>
        <p:blipFill rotWithShape="1">
          <a:blip r:embed="rId3">
            <a:alphaModFix/>
          </a:blip>
          <a:srcRect/>
          <a:stretch/>
        </p:blipFill>
        <p:spPr>
          <a:xfrm>
            <a:off x="992188" y="1125537"/>
            <a:ext cx="7561261" cy="4895850"/>
          </a:xfrm>
          <a:prstGeom prst="rect">
            <a:avLst/>
          </a:prstGeom>
          <a:noFill/>
          <a:ln>
            <a:noFill/>
          </a:ln>
        </p:spPr>
      </p:pic>
    </p:spTree>
    <p:extLst>
      <p:ext uri="{BB962C8B-B14F-4D97-AF65-F5344CB8AC3E}">
        <p14:creationId xmlns:p14="http://schemas.microsoft.com/office/powerpoint/2010/main" val="14732345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704850" y="260350"/>
            <a:ext cx="7488236" cy="576262"/>
          </a:xfrm>
          <a:prstGeom prst="rect">
            <a:avLst/>
          </a:prstGeom>
          <a:noFill/>
          <a:ln>
            <a:noFill/>
          </a:ln>
        </p:spPr>
        <p:txBody>
          <a:bodyPr vert="horz" lIns="91425" tIns="45700" rIns="91425" bIns="45700" rtlCol="0" anchor="ctr" anchorCtr="0">
            <a:noAutofit/>
          </a:bodyPr>
          <a:lstStyle/>
          <a:p>
            <a:pPr algn="l">
              <a:spcBef>
                <a:spcPts val="0"/>
              </a:spcBef>
              <a:buClr>
                <a:schemeClr val="dk2"/>
              </a:buClr>
              <a:buSzPct val="25000"/>
            </a:pPr>
            <a:r>
              <a:rPr lang="en-US" sz="3200" b="1">
                <a:solidFill>
                  <a:schemeClr val="dk2"/>
                </a:solidFill>
                <a:latin typeface="Arial"/>
                <a:ea typeface="Arial"/>
                <a:cs typeface="Arial"/>
                <a:sym typeface="Arial"/>
              </a:rPr>
              <a:t>Fishbone Diagram: Cause and Effect</a:t>
            </a:r>
          </a:p>
        </p:txBody>
      </p:sp>
      <p:sp>
        <p:nvSpPr>
          <p:cNvPr id="453" name="Shape 453" descr="Image result for fishbone diagram template powerpoint"/>
          <p:cNvSpPr txBox="1"/>
          <p:nvPr/>
        </p:nvSpPr>
        <p:spPr>
          <a:xfrm>
            <a:off x="457201" y="-182561"/>
            <a:ext cx="304799" cy="304799"/>
          </a:xfrm>
          <a:prstGeom prst="rect">
            <a:avLst/>
          </a:prstGeom>
          <a:noFill/>
          <a:ln>
            <a:noFill/>
          </a:ln>
        </p:spPr>
        <p:txBody>
          <a:bodyPr lIns="91425" tIns="45700" rIns="91425" bIns="45700" anchor="t" anchorCtr="0">
            <a:noAutofit/>
          </a:bodyPr>
          <a:lstStyle/>
          <a:p>
            <a:endParaRPr sz="2400">
              <a:solidFill>
                <a:schemeClr val="dk1"/>
              </a:solidFill>
              <a:latin typeface="Times New Roman"/>
              <a:ea typeface="Times New Roman"/>
              <a:cs typeface="Times New Roman"/>
              <a:sym typeface="Times New Roman"/>
            </a:endParaRPr>
          </a:p>
        </p:txBody>
      </p:sp>
      <p:pic>
        <p:nvPicPr>
          <p:cNvPr id="454" name="Shape 454" descr="http://image.slidesharecdn.com/l6sacaponera-141203080321-conversion-gate02/95/lean-six-sigma-project-caponera-10-638.jpg?cb=1422679230"/>
          <p:cNvPicPr preferRelativeResize="0"/>
          <p:nvPr/>
        </p:nvPicPr>
        <p:blipFill rotWithShape="1">
          <a:blip r:embed="rId3">
            <a:alphaModFix/>
          </a:blip>
          <a:srcRect/>
          <a:stretch/>
        </p:blipFill>
        <p:spPr>
          <a:xfrm>
            <a:off x="849312" y="1341438"/>
            <a:ext cx="8135936" cy="4248149"/>
          </a:xfrm>
          <a:prstGeom prst="rect">
            <a:avLst/>
          </a:prstGeom>
          <a:noFill/>
          <a:ln>
            <a:noFill/>
          </a:ln>
        </p:spPr>
      </p:pic>
    </p:spTree>
    <p:extLst>
      <p:ext uri="{BB962C8B-B14F-4D97-AF65-F5344CB8AC3E}">
        <p14:creationId xmlns:p14="http://schemas.microsoft.com/office/powerpoint/2010/main" val="188166594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xfrm>
            <a:off x="704850" y="260350"/>
            <a:ext cx="7488236" cy="576262"/>
          </a:xfrm>
          <a:prstGeom prst="rect">
            <a:avLst/>
          </a:prstGeom>
          <a:noFill/>
          <a:ln>
            <a:noFill/>
          </a:ln>
        </p:spPr>
        <p:txBody>
          <a:bodyPr vert="horz" lIns="91425" tIns="45700" rIns="91425" bIns="45700" rtlCol="0" anchor="ctr" anchorCtr="0">
            <a:noAutofit/>
          </a:bodyPr>
          <a:lstStyle/>
          <a:p>
            <a:pPr algn="l">
              <a:spcBef>
                <a:spcPts val="0"/>
              </a:spcBef>
              <a:buClr>
                <a:schemeClr val="dk2"/>
              </a:buClr>
              <a:buSzPct val="25000"/>
            </a:pPr>
            <a:r>
              <a:rPr lang="en-US" sz="3200" b="1">
                <a:solidFill>
                  <a:schemeClr val="dk2"/>
                </a:solidFill>
                <a:latin typeface="Arial"/>
                <a:ea typeface="Arial"/>
                <a:cs typeface="Arial"/>
                <a:sym typeface="Arial"/>
              </a:rPr>
              <a:t>Fishbone Diagram: Another example </a:t>
            </a:r>
          </a:p>
        </p:txBody>
      </p:sp>
      <p:pic>
        <p:nvPicPr>
          <p:cNvPr id="460" name="Shape 460" descr="http://process-improvement.net/assets/images/donox/ishikawa.jpg"/>
          <p:cNvPicPr preferRelativeResize="0"/>
          <p:nvPr/>
        </p:nvPicPr>
        <p:blipFill rotWithShape="1">
          <a:blip r:embed="rId3">
            <a:alphaModFix/>
          </a:blip>
          <a:srcRect/>
          <a:stretch/>
        </p:blipFill>
        <p:spPr>
          <a:xfrm>
            <a:off x="1208088" y="1196976"/>
            <a:ext cx="7561261" cy="4535487"/>
          </a:xfrm>
          <a:prstGeom prst="rect">
            <a:avLst/>
          </a:prstGeom>
          <a:noFill/>
          <a:ln>
            <a:noFill/>
          </a:ln>
        </p:spPr>
      </p:pic>
    </p:spTree>
    <p:extLst>
      <p:ext uri="{BB962C8B-B14F-4D97-AF65-F5344CB8AC3E}">
        <p14:creationId xmlns:p14="http://schemas.microsoft.com/office/powerpoint/2010/main" val="156670835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704850" y="260350"/>
            <a:ext cx="7488236" cy="576262"/>
          </a:xfrm>
          <a:prstGeom prst="rect">
            <a:avLst/>
          </a:prstGeom>
          <a:noFill/>
          <a:ln>
            <a:noFill/>
          </a:ln>
        </p:spPr>
        <p:txBody>
          <a:bodyPr vert="horz" lIns="91425" tIns="45700" rIns="91425" bIns="45700" rtlCol="0" anchor="ctr" anchorCtr="0">
            <a:noAutofit/>
          </a:bodyPr>
          <a:lstStyle/>
          <a:p>
            <a:pPr algn="l">
              <a:spcBef>
                <a:spcPts val="0"/>
              </a:spcBef>
              <a:buSzPct val="25000"/>
            </a:pPr>
            <a:endParaRPr sz="3200" b="1">
              <a:solidFill>
                <a:schemeClr val="dk2"/>
              </a:solidFill>
              <a:latin typeface="Arial"/>
              <a:ea typeface="Arial"/>
              <a:cs typeface="Arial"/>
              <a:sym typeface="Arial"/>
            </a:endParaRPr>
          </a:p>
        </p:txBody>
      </p:sp>
      <p:pic>
        <p:nvPicPr>
          <p:cNvPr id="466" name="Shape 466" descr="http://image.slidesharecdn.com/timemanagementslides-131203030139-phpapp02/95/profitable-action-through-effective-time-management-acca-members-event-9-638.jpg?cb=1386854451"/>
          <p:cNvPicPr preferRelativeResize="0"/>
          <p:nvPr/>
        </p:nvPicPr>
        <p:blipFill rotWithShape="1">
          <a:blip r:embed="rId3">
            <a:alphaModFix/>
          </a:blip>
          <a:srcRect/>
          <a:stretch/>
        </p:blipFill>
        <p:spPr>
          <a:xfrm>
            <a:off x="920750" y="1341438"/>
            <a:ext cx="7993062" cy="4392611"/>
          </a:xfrm>
          <a:prstGeom prst="rect">
            <a:avLst/>
          </a:prstGeom>
          <a:noFill/>
          <a:ln>
            <a:noFill/>
          </a:ln>
        </p:spPr>
      </p:pic>
    </p:spTree>
    <p:extLst>
      <p:ext uri="{BB962C8B-B14F-4D97-AF65-F5344CB8AC3E}">
        <p14:creationId xmlns:p14="http://schemas.microsoft.com/office/powerpoint/2010/main" val="228089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59806" y="121589"/>
            <a:ext cx="8403194" cy="696384"/>
          </a:xfrm>
        </p:spPr>
        <p:txBody>
          <a:bodyPr>
            <a:noAutofit/>
          </a:bodyPr>
          <a:lstStyle/>
          <a:p>
            <a:pPr algn="l"/>
            <a:r>
              <a:rPr lang="en-GB" sz="2400" b="1" dirty="0">
                <a:solidFill>
                  <a:schemeClr val="bg1"/>
                </a:solidFill>
              </a:rPr>
              <a:t>Business Change and Transformation– Pre workshop 3</a:t>
            </a:r>
            <a:endParaRPr lang="en-US" sz="2400" b="1" dirty="0">
              <a:solidFill>
                <a:schemeClr val="bg1"/>
              </a:solidFill>
            </a:endParaRPr>
          </a:p>
        </p:txBody>
      </p:sp>
      <p:pic>
        <p:nvPicPr>
          <p:cNvPr id="37" name="Picture 36" descr="full logo white-01.png"/>
          <p:cNvPicPr>
            <a:picLocks noChangeAspect="1"/>
          </p:cNvPicPr>
          <p:nvPr/>
        </p:nvPicPr>
        <p:blipFill>
          <a:blip r:embed="rId3"/>
          <a:stretch>
            <a:fillRect/>
          </a:stretch>
        </p:blipFill>
        <p:spPr>
          <a:xfrm>
            <a:off x="8153400" y="121589"/>
            <a:ext cx="1600200" cy="655652"/>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087235098"/>
              </p:ext>
            </p:extLst>
          </p:nvPr>
        </p:nvGraphicFramePr>
        <p:xfrm>
          <a:off x="359806" y="777241"/>
          <a:ext cx="9241394" cy="5236406"/>
        </p:xfrm>
        <a:graphic>
          <a:graphicData uri="http://schemas.openxmlformats.org/drawingml/2006/table">
            <a:tbl>
              <a:tblPr firstRow="1" bandRow="1">
                <a:tableStyleId>{F2DE63D5-997A-4646-A377-4702673A728D}</a:tableStyleId>
              </a:tblPr>
              <a:tblGrid>
                <a:gridCol w="1595089">
                  <a:extLst>
                    <a:ext uri="{9D8B030D-6E8A-4147-A177-3AD203B41FA5}">
                      <a16:colId xmlns:a16="http://schemas.microsoft.com/office/drawing/2014/main" val="1489069672"/>
                    </a:ext>
                  </a:extLst>
                </a:gridCol>
                <a:gridCol w="3298406">
                  <a:extLst>
                    <a:ext uri="{9D8B030D-6E8A-4147-A177-3AD203B41FA5}">
                      <a16:colId xmlns:a16="http://schemas.microsoft.com/office/drawing/2014/main" val="1769960026"/>
                    </a:ext>
                  </a:extLst>
                </a:gridCol>
                <a:gridCol w="4347899">
                  <a:extLst>
                    <a:ext uri="{9D8B030D-6E8A-4147-A177-3AD203B41FA5}">
                      <a16:colId xmlns:a16="http://schemas.microsoft.com/office/drawing/2014/main" val="3300607444"/>
                    </a:ext>
                  </a:extLst>
                </a:gridCol>
              </a:tblGrid>
              <a:tr h="357755">
                <a:tc gridSpan="3">
                  <a:txBody>
                    <a:bodyPr/>
                    <a:lstStyle/>
                    <a:p>
                      <a:endParaRPr lang="en-GB" dirty="0">
                        <a:solidFill>
                          <a:schemeClr val="bg1"/>
                        </a:solidFill>
                      </a:endParaRPr>
                    </a:p>
                  </a:txBody>
                  <a:tcPr/>
                </a:tc>
                <a:tc hMerge="1">
                  <a:txBody>
                    <a:bodyPr/>
                    <a:lstStyle/>
                    <a:p>
                      <a:endParaRPr lang="en-GB" dirty="0"/>
                    </a:p>
                  </a:txBody>
                  <a:tcPr/>
                </a:tc>
                <a:tc hMerge="1">
                  <a:txBody>
                    <a:bodyPr/>
                    <a:lstStyle/>
                    <a:p>
                      <a:endParaRPr lang="en-GB" dirty="0">
                        <a:solidFill>
                          <a:schemeClr val="bg1"/>
                        </a:solidFill>
                      </a:endParaRPr>
                    </a:p>
                  </a:txBody>
                  <a:tcPr/>
                </a:tc>
                <a:extLst>
                  <a:ext uri="{0D108BD9-81ED-4DB2-BD59-A6C34878D82A}">
                    <a16:rowId xmlns:a16="http://schemas.microsoft.com/office/drawing/2014/main" val="77919019"/>
                  </a:ext>
                </a:extLst>
              </a:tr>
              <a:tr h="609599">
                <a:tc>
                  <a:txBody>
                    <a:bodyPr/>
                    <a:lstStyle/>
                    <a:p>
                      <a:pPr marL="0" algn="l" defTabSz="914400" rtl="0" eaLnBrk="1" latinLnBrk="0" hangingPunct="1"/>
                      <a:endParaRPr lang="en-GB" sz="1800" kern="1200" dirty="0">
                        <a:solidFill>
                          <a:schemeClr val="bg1"/>
                        </a:solidFill>
                        <a:effectLst/>
                        <a:latin typeface="+mn-lt"/>
                        <a:ea typeface="+mn-ea"/>
                        <a:cs typeface="+mn-cs"/>
                      </a:endParaRPr>
                    </a:p>
                  </a:txBody>
                  <a:tcPr/>
                </a:tc>
                <a:tc>
                  <a:txBody>
                    <a:bodyPr/>
                    <a:lstStyle/>
                    <a:p>
                      <a:pPr marL="0" algn="l" defTabSz="914400" rtl="0" eaLnBrk="1" latinLnBrk="0" hangingPunct="1"/>
                      <a:r>
                        <a:rPr lang="en-GB" sz="1800" b="1" kern="1200" dirty="0">
                          <a:solidFill>
                            <a:schemeClr val="bg1"/>
                          </a:solidFill>
                          <a:effectLst/>
                          <a:latin typeface="+mn-lt"/>
                          <a:ea typeface="+mn-ea"/>
                          <a:cs typeface="+mn-cs"/>
                        </a:rPr>
                        <a:t>Pre-workshop</a:t>
                      </a:r>
                      <a:r>
                        <a:rPr lang="en-GB" sz="1800" b="1" kern="1200" baseline="0" dirty="0">
                          <a:solidFill>
                            <a:schemeClr val="bg1"/>
                          </a:solidFill>
                          <a:effectLst/>
                          <a:latin typeface="+mn-lt"/>
                          <a:ea typeface="+mn-ea"/>
                          <a:cs typeface="+mn-cs"/>
                        </a:rPr>
                        <a:t> study </a:t>
                      </a:r>
                      <a:endParaRPr lang="en-GB" sz="1800" b="1" kern="1200" dirty="0">
                        <a:solidFill>
                          <a:schemeClr val="bg1"/>
                        </a:solidFill>
                        <a:effectLst/>
                        <a:latin typeface="+mn-lt"/>
                        <a:ea typeface="+mn-ea"/>
                        <a:cs typeface="+mn-cs"/>
                      </a:endParaRPr>
                    </a:p>
                  </a:txBody>
                  <a:tcPr/>
                </a:tc>
                <a:tc>
                  <a:txBody>
                    <a:bodyPr/>
                    <a:lstStyle/>
                    <a:p>
                      <a:pPr marL="0" algn="l" defTabSz="914400" rtl="0" eaLnBrk="1" latinLnBrk="0" hangingPunct="1"/>
                      <a:r>
                        <a:rPr lang="en-GB" sz="1800" b="1" kern="1200" dirty="0">
                          <a:solidFill>
                            <a:schemeClr val="bg1"/>
                          </a:solidFill>
                          <a:effectLst/>
                          <a:latin typeface="+mn-lt"/>
                          <a:ea typeface="+mn-ea"/>
                          <a:cs typeface="+mn-cs"/>
                        </a:rPr>
                        <a:t>Programme Objectives</a:t>
                      </a:r>
                    </a:p>
                  </a:txBody>
                  <a:tcPr/>
                </a:tc>
                <a:extLst>
                  <a:ext uri="{0D108BD9-81ED-4DB2-BD59-A6C34878D82A}">
                    <a16:rowId xmlns:a16="http://schemas.microsoft.com/office/drawing/2014/main" val="1228058932"/>
                  </a:ext>
                </a:extLst>
              </a:tr>
              <a:tr h="1162702">
                <a:tc rowSpan="4">
                  <a:txBody>
                    <a:bodyPr/>
                    <a:lstStyle/>
                    <a:p>
                      <a:pPr marL="0" algn="l" defTabSz="914400" rtl="0" eaLnBrk="1" latinLnBrk="0" hangingPunct="1"/>
                      <a:endParaRPr lang="en-GB" sz="1800" kern="1200" dirty="0">
                        <a:solidFill>
                          <a:schemeClr val="bg1"/>
                        </a:solidFill>
                        <a:effectLst/>
                        <a:latin typeface="+mn-lt"/>
                        <a:ea typeface="+mn-ea"/>
                        <a:cs typeface="+mn-cs"/>
                      </a:endParaRPr>
                    </a:p>
                  </a:txBody>
                  <a:tcPr/>
                </a:tc>
                <a:tc>
                  <a:txBody>
                    <a:bodyPr/>
                    <a:lstStyle/>
                    <a:p>
                      <a:r>
                        <a:rPr lang="en-GB" sz="1800" kern="1200" dirty="0">
                          <a:solidFill>
                            <a:schemeClr val="bg1"/>
                          </a:solidFill>
                          <a:effectLst/>
                          <a:latin typeface="+mn-lt"/>
                          <a:ea typeface="+mn-ea"/>
                          <a:cs typeface="+mn-cs"/>
                        </a:rPr>
                        <a:t>Achieving Excellence</a:t>
                      </a:r>
                    </a:p>
                  </a:txBody>
                  <a:tcPr/>
                </a:tc>
                <a:tc>
                  <a:txBody>
                    <a:bodyPr/>
                    <a:lstStyle/>
                    <a:p>
                      <a:r>
                        <a:rPr lang="en-GB" sz="1800" kern="1200" dirty="0">
                          <a:solidFill>
                            <a:schemeClr val="bg1"/>
                          </a:solidFill>
                          <a:effectLst/>
                          <a:latin typeface="+mn-lt"/>
                          <a:ea typeface="+mn-ea"/>
                          <a:cs typeface="+mn-cs"/>
                        </a:rPr>
                        <a:t>A refresher on lean management techniques in delivering service improvement projects</a:t>
                      </a:r>
                    </a:p>
                  </a:txBody>
                  <a:tcPr/>
                </a:tc>
                <a:extLst>
                  <a:ext uri="{0D108BD9-81ED-4DB2-BD59-A6C34878D82A}">
                    <a16:rowId xmlns:a16="http://schemas.microsoft.com/office/drawing/2014/main" val="1875560108"/>
                  </a:ext>
                </a:extLst>
              </a:tr>
              <a:tr h="626070">
                <a:tc vMerge="1">
                  <a:txBody>
                    <a:bodyPr/>
                    <a:lstStyle/>
                    <a:p>
                      <a:endParaRPr lang="en-GB" dirty="0"/>
                    </a:p>
                  </a:txBody>
                  <a:tcPr/>
                </a:tc>
                <a:tc>
                  <a:txBody>
                    <a:bodyPr/>
                    <a:lstStyle/>
                    <a:p>
                      <a:pPr marL="0" algn="l" defTabSz="914400" rtl="0" eaLnBrk="1" latinLnBrk="0" hangingPunct="1"/>
                      <a:r>
                        <a:rPr lang="en-GB" sz="1800" kern="1200" dirty="0">
                          <a:solidFill>
                            <a:schemeClr val="bg1"/>
                          </a:solidFill>
                          <a:effectLst/>
                          <a:latin typeface="+mn-lt"/>
                          <a:ea typeface="+mn-ea"/>
                          <a:cs typeface="+mn-cs"/>
                        </a:rPr>
                        <a:t>Understanding change and the individual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Understanding the different Change Models, and why people embrace and resist change.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Provides an overview of change and the learner.</a:t>
                      </a:r>
                    </a:p>
                  </a:txBody>
                  <a:tcPr/>
                </a:tc>
                <a:extLst>
                  <a:ext uri="{0D108BD9-81ED-4DB2-BD59-A6C34878D82A}">
                    <a16:rowId xmlns:a16="http://schemas.microsoft.com/office/drawing/2014/main" val="3670760852"/>
                  </a:ext>
                </a:extLst>
              </a:tr>
              <a:tr h="894386">
                <a:tc vMerge="1">
                  <a:txBody>
                    <a:bodyPr/>
                    <a:lstStyle/>
                    <a:p>
                      <a:endParaRPr lang="en-GB" dirty="0"/>
                    </a:p>
                  </a:txBody>
                  <a:tcPr/>
                </a:tc>
                <a:tc>
                  <a:txBody>
                    <a:bodyPr/>
                    <a:lstStyle/>
                    <a:p>
                      <a:pPr marL="0" algn="l" defTabSz="914400" rtl="0" eaLnBrk="1" latinLnBrk="0" hangingPunct="1"/>
                      <a:endParaRPr lang="en-GB" sz="1800" kern="1200" dirty="0">
                        <a:solidFill>
                          <a:schemeClr val="bg1"/>
                        </a:solidFill>
                        <a:effectLst/>
                        <a:latin typeface="+mn-lt"/>
                        <a:ea typeface="+mn-ea"/>
                        <a:cs typeface="+mn-cs"/>
                      </a:endParaRPr>
                    </a:p>
                  </a:txBody>
                  <a:tcPr/>
                </a:tc>
                <a:tc>
                  <a:txBody>
                    <a:bodyPr/>
                    <a:lstStyle/>
                    <a:p>
                      <a:pPr marL="0" algn="l" defTabSz="914400" rtl="0" eaLnBrk="1" latinLnBrk="0" hangingPunct="1"/>
                      <a:endParaRPr lang="en-GB" sz="1800" kern="1200" dirty="0">
                        <a:solidFill>
                          <a:schemeClr val="bg1"/>
                        </a:solidFill>
                        <a:effectLst/>
                        <a:latin typeface="+mn-lt"/>
                        <a:ea typeface="+mn-ea"/>
                        <a:cs typeface="+mn-cs"/>
                      </a:endParaRPr>
                    </a:p>
                  </a:txBody>
                  <a:tcPr/>
                </a:tc>
                <a:extLst>
                  <a:ext uri="{0D108BD9-81ED-4DB2-BD59-A6C34878D82A}">
                    <a16:rowId xmlns:a16="http://schemas.microsoft.com/office/drawing/2014/main" val="292067424"/>
                  </a:ext>
                </a:extLst>
              </a:tr>
              <a:tr h="740919">
                <a:tc vMerge="1">
                  <a:txBody>
                    <a:bodyPr/>
                    <a:lstStyle/>
                    <a:p>
                      <a:endParaRPr lang="en-GB" dirty="0"/>
                    </a:p>
                  </a:txBody>
                  <a:tcPr/>
                </a:tc>
                <a:tc>
                  <a:txBody>
                    <a:bodyPr/>
                    <a:lstStyle/>
                    <a:p>
                      <a:pPr marL="0" algn="l" defTabSz="914400" rtl="0" eaLnBrk="1" latinLnBrk="0" hangingPunct="1"/>
                      <a:endParaRPr lang="en-GB" sz="1800" kern="1200" dirty="0">
                        <a:solidFill>
                          <a:schemeClr val="bg1"/>
                        </a:solidFill>
                        <a:effectLst/>
                        <a:latin typeface="+mn-lt"/>
                        <a:ea typeface="+mn-ea"/>
                        <a:cs typeface="+mn-cs"/>
                      </a:endParaRPr>
                    </a:p>
                  </a:txBody>
                  <a:tcPr/>
                </a:tc>
                <a:tc>
                  <a:txBody>
                    <a:bodyPr/>
                    <a:lstStyle/>
                    <a:p>
                      <a:pPr marL="0" algn="l" defTabSz="914400" rtl="0" eaLnBrk="1" latinLnBrk="0" hangingPunct="1"/>
                      <a:endParaRPr lang="en-GB" sz="1800" kern="1200" dirty="0">
                        <a:solidFill>
                          <a:schemeClr val="bg1"/>
                        </a:solidFill>
                        <a:effectLst/>
                        <a:latin typeface="+mn-lt"/>
                        <a:ea typeface="+mn-ea"/>
                        <a:cs typeface="+mn-cs"/>
                      </a:endParaRPr>
                    </a:p>
                  </a:txBody>
                  <a:tcPr/>
                </a:tc>
                <a:extLst>
                  <a:ext uri="{0D108BD9-81ED-4DB2-BD59-A6C34878D82A}">
                    <a16:rowId xmlns:a16="http://schemas.microsoft.com/office/drawing/2014/main" val="1116730086"/>
                  </a:ext>
                </a:extLst>
              </a:tr>
            </a:tbl>
          </a:graphicData>
        </a:graphic>
      </p:graphicFrame>
    </p:spTree>
    <p:extLst>
      <p:ext uri="{BB962C8B-B14F-4D97-AF65-F5344CB8AC3E}">
        <p14:creationId xmlns:p14="http://schemas.microsoft.com/office/powerpoint/2010/main" val="1496981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60" name="Shape 360" descr="http://image.slidesharecdn.com/mcsfinaltps-141106020032-conversion-gate01/95/management-control-system-at-toyota-44-638.jpg?cb=1415239808"/>
          <p:cNvPicPr preferRelativeResize="0"/>
          <p:nvPr/>
        </p:nvPicPr>
        <p:blipFill rotWithShape="1">
          <a:blip r:embed="rId3">
            <a:alphaModFix/>
          </a:blip>
          <a:srcRect/>
          <a:stretch/>
        </p:blipFill>
        <p:spPr>
          <a:xfrm>
            <a:off x="849313" y="1052513"/>
            <a:ext cx="8207375" cy="5113337"/>
          </a:xfrm>
          <a:prstGeom prst="rect">
            <a:avLst/>
          </a:prstGeom>
          <a:noFill/>
          <a:ln>
            <a:noFill/>
          </a:ln>
        </p:spPr>
      </p:pic>
    </p:spTree>
    <p:extLst>
      <p:ext uri="{BB962C8B-B14F-4D97-AF65-F5344CB8AC3E}">
        <p14:creationId xmlns:p14="http://schemas.microsoft.com/office/powerpoint/2010/main" val="410797152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704850" y="260350"/>
            <a:ext cx="7488236" cy="576262"/>
          </a:xfrm>
          <a:prstGeom prst="rect">
            <a:avLst/>
          </a:prstGeom>
          <a:noFill/>
          <a:ln>
            <a:noFill/>
          </a:ln>
        </p:spPr>
        <p:txBody>
          <a:bodyPr vert="horz" lIns="91425" tIns="45700" rIns="91425" bIns="45700" rtlCol="0" anchor="ctr" anchorCtr="0">
            <a:noAutofit/>
          </a:bodyPr>
          <a:lstStyle/>
          <a:p>
            <a:pPr algn="l">
              <a:spcBef>
                <a:spcPts val="0"/>
              </a:spcBef>
              <a:buSzPct val="25000"/>
            </a:pPr>
            <a:endParaRPr sz="3200" b="1">
              <a:solidFill>
                <a:schemeClr val="dk2"/>
              </a:solidFill>
              <a:latin typeface="Arial"/>
              <a:ea typeface="Arial"/>
              <a:cs typeface="Arial"/>
              <a:sym typeface="Arial"/>
            </a:endParaRPr>
          </a:p>
        </p:txBody>
      </p:sp>
      <p:pic>
        <p:nvPicPr>
          <p:cNvPr id="366" name="Shape 366" descr="http://www.lean.org/images/intvisualmngt.png"/>
          <p:cNvPicPr preferRelativeResize="0"/>
          <p:nvPr/>
        </p:nvPicPr>
        <p:blipFill rotWithShape="1">
          <a:blip r:embed="rId3">
            <a:alphaModFix/>
          </a:blip>
          <a:srcRect/>
          <a:stretch/>
        </p:blipFill>
        <p:spPr>
          <a:xfrm>
            <a:off x="1423987" y="1125537"/>
            <a:ext cx="7200900" cy="4679950"/>
          </a:xfrm>
          <a:prstGeom prst="rect">
            <a:avLst/>
          </a:prstGeom>
          <a:noFill/>
          <a:ln>
            <a:noFill/>
          </a:ln>
        </p:spPr>
      </p:pic>
    </p:spTree>
    <p:extLst>
      <p:ext uri="{BB962C8B-B14F-4D97-AF65-F5344CB8AC3E}">
        <p14:creationId xmlns:p14="http://schemas.microsoft.com/office/powerpoint/2010/main" val="132064409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lated image">
            <a:extLst>
              <a:ext uri="{FF2B5EF4-FFF2-40B4-BE49-F238E27FC236}">
                <a16:creationId xmlns:a16="http://schemas.microsoft.com/office/drawing/2014/main" id="{9A1F3D99-9D1F-104F-B1E3-CCC8A8677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600" y="2132856"/>
            <a:ext cx="3312368" cy="387499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izen event">
            <a:extLst>
              <a:ext uri="{FF2B5EF4-FFF2-40B4-BE49-F238E27FC236}">
                <a16:creationId xmlns:a16="http://schemas.microsoft.com/office/drawing/2014/main" id="{1B8D074A-59DB-D643-9950-4E72D108B5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548" y="2996952"/>
            <a:ext cx="4434225" cy="249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0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7172" name="Picture 4" descr="Related image">
            <a:extLst>
              <a:ext uri="{FF2B5EF4-FFF2-40B4-BE49-F238E27FC236}">
                <a16:creationId xmlns:a16="http://schemas.microsoft.com/office/drawing/2014/main" id="{F7D8FEE8-F294-0847-A770-7F4E5AA4C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809" y="260648"/>
            <a:ext cx="3363015" cy="22119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BE8A455-7D18-8D47-ACC5-FBF2E5E008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656" y="2996952"/>
            <a:ext cx="6437432" cy="2736304"/>
          </a:xfrm>
          <a:prstGeom prst="rect">
            <a:avLst/>
          </a:prstGeom>
        </p:spPr>
      </p:pic>
    </p:spTree>
    <p:extLst>
      <p:ext uri="{BB962C8B-B14F-4D97-AF65-F5344CB8AC3E}">
        <p14:creationId xmlns:p14="http://schemas.microsoft.com/office/powerpoint/2010/main" val="231335277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kaizen event">
            <a:extLst>
              <a:ext uri="{FF2B5EF4-FFF2-40B4-BE49-F238E27FC236}">
                <a16:creationId xmlns:a16="http://schemas.microsoft.com/office/drawing/2014/main" id="{9E10B182-B430-0146-9F2B-84DE0A076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588" y="836712"/>
            <a:ext cx="7958844" cy="506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267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3D67-D505-E14D-9008-DD514D8B4CD6}"/>
              </a:ext>
            </a:extLst>
          </p:cNvPr>
          <p:cNvSpPr>
            <a:spLocks noGrp="1"/>
          </p:cNvSpPr>
          <p:nvPr>
            <p:ph type="title"/>
          </p:nvPr>
        </p:nvSpPr>
        <p:spPr>
          <a:xfrm>
            <a:off x="228600" y="457200"/>
            <a:ext cx="8915400" cy="1143000"/>
          </a:xfrm>
        </p:spPr>
        <p:txBody>
          <a:bodyPr/>
          <a:lstStyle/>
          <a:p>
            <a:r>
              <a:rPr lang="en-US" dirty="0">
                <a:solidFill>
                  <a:srgbClr val="FFC000"/>
                </a:solidFill>
              </a:rPr>
              <a:t>Task</a:t>
            </a:r>
          </a:p>
        </p:txBody>
      </p:sp>
      <p:sp>
        <p:nvSpPr>
          <p:cNvPr id="3" name="Content Placeholder 2">
            <a:extLst>
              <a:ext uri="{FF2B5EF4-FFF2-40B4-BE49-F238E27FC236}">
                <a16:creationId xmlns:a16="http://schemas.microsoft.com/office/drawing/2014/main" id="{0A5E1F67-B5C3-8242-9ABB-73267D53909E}"/>
              </a:ext>
            </a:extLst>
          </p:cNvPr>
          <p:cNvSpPr>
            <a:spLocks noGrp="1"/>
          </p:cNvSpPr>
          <p:nvPr>
            <p:ph idx="1"/>
          </p:nvPr>
        </p:nvSpPr>
        <p:spPr>
          <a:xfrm>
            <a:off x="485468" y="2133600"/>
            <a:ext cx="8915400" cy="2057399"/>
          </a:xfrm>
        </p:spPr>
        <p:txBody>
          <a:bodyPr/>
          <a:lstStyle/>
          <a:p>
            <a:pPr marL="0" indent="0">
              <a:buNone/>
            </a:pPr>
            <a:r>
              <a:rPr lang="en-US" dirty="0">
                <a:solidFill>
                  <a:srgbClr val="FFC000"/>
                </a:solidFill>
              </a:rPr>
              <a:t>Study the two slides reflecting a lean culture and the lean transformation framework</a:t>
            </a:r>
          </a:p>
        </p:txBody>
      </p:sp>
    </p:spTree>
    <p:extLst>
      <p:ext uri="{BB962C8B-B14F-4D97-AF65-F5344CB8AC3E}">
        <p14:creationId xmlns:p14="http://schemas.microsoft.com/office/powerpoint/2010/main" val="2466515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Shape 397" descr="house.jpeg"/>
          <p:cNvPicPr preferRelativeResize="0"/>
          <p:nvPr/>
        </p:nvPicPr>
        <p:blipFill>
          <a:blip r:embed="rId3">
            <a:alphaModFix/>
          </a:blip>
          <a:stretch>
            <a:fillRect/>
          </a:stretch>
        </p:blipFill>
        <p:spPr>
          <a:xfrm>
            <a:off x="1062500" y="1371600"/>
            <a:ext cx="7780999" cy="4876800"/>
          </a:xfrm>
          <a:prstGeom prst="rect">
            <a:avLst/>
          </a:prstGeom>
          <a:noFill/>
          <a:ln>
            <a:noFill/>
          </a:ln>
        </p:spPr>
      </p:pic>
      <p:sp>
        <p:nvSpPr>
          <p:cNvPr id="2" name="TextBox 1">
            <a:extLst>
              <a:ext uri="{FF2B5EF4-FFF2-40B4-BE49-F238E27FC236}">
                <a16:creationId xmlns:a16="http://schemas.microsoft.com/office/drawing/2014/main" id="{2FB8A9FD-75B3-2646-9993-02E54DD6901A}"/>
              </a:ext>
            </a:extLst>
          </p:cNvPr>
          <p:cNvSpPr txBox="1"/>
          <p:nvPr/>
        </p:nvSpPr>
        <p:spPr>
          <a:xfrm>
            <a:off x="1066800" y="381000"/>
            <a:ext cx="7467600" cy="584775"/>
          </a:xfrm>
          <a:prstGeom prst="rect">
            <a:avLst/>
          </a:prstGeom>
          <a:noFill/>
        </p:spPr>
        <p:txBody>
          <a:bodyPr wrap="square" rtlCol="0">
            <a:spAutoFit/>
          </a:bodyPr>
          <a:lstStyle/>
          <a:p>
            <a:pPr algn="ctr"/>
            <a:r>
              <a:rPr lang="en-US" sz="3200" dirty="0">
                <a:solidFill>
                  <a:schemeClr val="bg1"/>
                </a:solidFill>
              </a:rPr>
              <a:t>The Kaizen Culture Model</a:t>
            </a:r>
          </a:p>
        </p:txBody>
      </p:sp>
    </p:spTree>
    <p:extLst>
      <p:ext uri="{BB962C8B-B14F-4D97-AF65-F5344CB8AC3E}">
        <p14:creationId xmlns:p14="http://schemas.microsoft.com/office/powerpoint/2010/main" val="169501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31825" y="1628775"/>
            <a:ext cx="8642400" cy="4321200"/>
          </a:xfrm>
          <a:prstGeom prst="rect">
            <a:avLst/>
          </a:prstGeom>
        </p:spPr>
        <p:txBody>
          <a:bodyPr vert="horz" lIns="91425" tIns="91425" rIns="91425" bIns="91425" rtlCol="0" anchor="t" anchorCtr="0">
            <a:noAutofit/>
          </a:bodyPr>
          <a:lstStyle/>
          <a:p>
            <a:pPr>
              <a:spcBef>
                <a:spcPts val="0"/>
              </a:spcBef>
              <a:buNone/>
            </a:pPr>
            <a:endParaRPr/>
          </a:p>
        </p:txBody>
      </p:sp>
      <p:pic>
        <p:nvPicPr>
          <p:cNvPr id="404" name="Shape 404" descr="Lean-Transformation-Framework-picture-by-the-Lean-Enterprise-Academy.jpeg"/>
          <p:cNvPicPr preferRelativeResize="0"/>
          <p:nvPr/>
        </p:nvPicPr>
        <p:blipFill>
          <a:blip r:embed="rId3">
            <a:alphaModFix/>
          </a:blip>
          <a:stretch>
            <a:fillRect/>
          </a:stretch>
        </p:blipFill>
        <p:spPr>
          <a:xfrm>
            <a:off x="631775" y="950064"/>
            <a:ext cx="8893222" cy="4999911"/>
          </a:xfrm>
          <a:prstGeom prst="rect">
            <a:avLst/>
          </a:prstGeom>
          <a:noFill/>
          <a:ln>
            <a:noFill/>
          </a:ln>
        </p:spPr>
      </p:pic>
    </p:spTree>
    <p:extLst>
      <p:ext uri="{BB962C8B-B14F-4D97-AF65-F5344CB8AC3E}">
        <p14:creationId xmlns:p14="http://schemas.microsoft.com/office/powerpoint/2010/main" val="34611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58AE-4970-544A-93E2-B63C1BB3EC62}"/>
              </a:ext>
            </a:extLst>
          </p:cNvPr>
          <p:cNvSpPr>
            <a:spLocks noGrp="1"/>
          </p:cNvSpPr>
          <p:nvPr>
            <p:ph type="title"/>
          </p:nvPr>
        </p:nvSpPr>
        <p:spPr>
          <a:xfrm>
            <a:off x="495300" y="2286000"/>
            <a:ext cx="8915400" cy="1143000"/>
          </a:xfrm>
        </p:spPr>
        <p:txBody>
          <a:bodyPr/>
          <a:lstStyle/>
          <a:p>
            <a:r>
              <a:rPr lang="en-US" dirty="0">
                <a:solidFill>
                  <a:schemeClr val="bg1"/>
                </a:solidFill>
              </a:rPr>
              <a:t>END OF PART 1</a:t>
            </a:r>
          </a:p>
        </p:txBody>
      </p:sp>
    </p:spTree>
    <p:extLst>
      <p:ext uri="{BB962C8B-B14F-4D97-AF65-F5344CB8AC3E}">
        <p14:creationId xmlns:p14="http://schemas.microsoft.com/office/powerpoint/2010/main" val="2505470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0A56-D56B-7948-8DA8-9E0D7AF42598}"/>
              </a:ext>
            </a:extLst>
          </p:cNvPr>
          <p:cNvSpPr>
            <a:spLocks noGrp="1"/>
          </p:cNvSpPr>
          <p:nvPr>
            <p:ph type="title"/>
          </p:nvPr>
        </p:nvSpPr>
        <p:spPr>
          <a:xfrm>
            <a:off x="266700" y="381000"/>
            <a:ext cx="8915400" cy="1143000"/>
          </a:xfrm>
        </p:spPr>
        <p:txBody>
          <a:bodyPr>
            <a:noAutofit/>
          </a:bodyPr>
          <a:lstStyle/>
          <a:p>
            <a:r>
              <a:rPr lang="en-US" sz="3200" dirty="0">
                <a:solidFill>
                  <a:schemeClr val="bg1"/>
                </a:solidFill>
              </a:rPr>
              <a:t>PART 2: Understanding Change and the Individual</a:t>
            </a:r>
          </a:p>
        </p:txBody>
      </p:sp>
      <p:sp>
        <p:nvSpPr>
          <p:cNvPr id="3" name="TextBox 2">
            <a:extLst>
              <a:ext uri="{FF2B5EF4-FFF2-40B4-BE49-F238E27FC236}">
                <a16:creationId xmlns:a16="http://schemas.microsoft.com/office/drawing/2014/main" id="{ED660DC7-C5EB-144A-82F6-A16D7890899E}"/>
              </a:ext>
            </a:extLst>
          </p:cNvPr>
          <p:cNvSpPr txBox="1"/>
          <p:nvPr/>
        </p:nvSpPr>
        <p:spPr>
          <a:xfrm>
            <a:off x="495300" y="1981200"/>
            <a:ext cx="8915400" cy="2739211"/>
          </a:xfrm>
          <a:prstGeom prst="rect">
            <a:avLst/>
          </a:prstGeom>
          <a:noFill/>
        </p:spPr>
        <p:txBody>
          <a:bodyPr wrap="square" rtlCol="0">
            <a:spAutoFit/>
          </a:bodyPr>
          <a:lstStyle/>
          <a:p>
            <a:r>
              <a:rPr lang="en-GB" sz="2400" dirty="0">
                <a:solidFill>
                  <a:schemeClr val="bg1"/>
                </a:solidFill>
              </a:rPr>
              <a:t>Whether you’re the leader of a change program or part of a team that’s implementing it, understanding how change is perceived – and knowing how to support others through the transition – is a useful skill.</a:t>
            </a:r>
          </a:p>
          <a:p>
            <a:endParaRPr lang="en-GB" sz="2400" dirty="0">
              <a:solidFill>
                <a:schemeClr val="bg1"/>
              </a:solidFill>
            </a:endParaRPr>
          </a:p>
          <a:p>
            <a:endParaRPr lang="en-GB" sz="24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4186882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B2EA-E0F1-B04C-98CC-F374331E92E9}"/>
              </a:ext>
            </a:extLst>
          </p:cNvPr>
          <p:cNvSpPr>
            <a:spLocks noGrp="1"/>
          </p:cNvSpPr>
          <p:nvPr>
            <p:ph type="title"/>
          </p:nvPr>
        </p:nvSpPr>
        <p:spPr>
          <a:xfrm>
            <a:off x="495300" y="533400"/>
            <a:ext cx="8915400" cy="1143000"/>
          </a:xfrm>
        </p:spPr>
        <p:txBody>
          <a:bodyPr/>
          <a:lstStyle/>
          <a:p>
            <a:r>
              <a:rPr lang="en-US" dirty="0">
                <a:solidFill>
                  <a:schemeClr val="bg1"/>
                </a:solidFill>
              </a:rPr>
              <a:t>PART 1: ACHIEVING EXCELLENCE</a:t>
            </a:r>
          </a:p>
        </p:txBody>
      </p:sp>
      <p:sp>
        <p:nvSpPr>
          <p:cNvPr id="3" name="TextBox 2">
            <a:extLst>
              <a:ext uri="{FF2B5EF4-FFF2-40B4-BE49-F238E27FC236}">
                <a16:creationId xmlns:a16="http://schemas.microsoft.com/office/drawing/2014/main" id="{A897C6E5-D062-3649-B04C-62A427AF24A0}"/>
              </a:ext>
            </a:extLst>
          </p:cNvPr>
          <p:cNvSpPr txBox="1"/>
          <p:nvPr/>
        </p:nvSpPr>
        <p:spPr>
          <a:xfrm>
            <a:off x="800100" y="1800285"/>
            <a:ext cx="8305800" cy="4524315"/>
          </a:xfrm>
          <a:prstGeom prst="rect">
            <a:avLst/>
          </a:prstGeom>
          <a:noFill/>
        </p:spPr>
        <p:txBody>
          <a:bodyPr wrap="square" rtlCol="0">
            <a:spAutoFit/>
          </a:bodyPr>
          <a:lstStyle/>
          <a:p>
            <a:r>
              <a:rPr lang="en-US" dirty="0">
                <a:solidFill>
                  <a:schemeClr val="bg1"/>
                </a:solidFill>
              </a:rPr>
              <a:t>To be able to achieve excellence, organisations need these key areas: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Purpose – made clear through vision and strategy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Right Leadership behaviors – managers need to be able to lead and manage effectively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Lean Thinking – this is embedding the culture of continuous improvement</a:t>
            </a:r>
          </a:p>
          <a:p>
            <a:endParaRPr lang="en-US" dirty="0">
              <a:solidFill>
                <a:schemeClr val="bg1"/>
              </a:solidFill>
            </a:endParaRPr>
          </a:p>
          <a:p>
            <a:endParaRPr lang="en-US" dirty="0">
              <a:solidFill>
                <a:schemeClr val="bg1"/>
              </a:solidFill>
            </a:endParaRPr>
          </a:p>
          <a:p>
            <a:r>
              <a:rPr lang="en-US" dirty="0">
                <a:solidFill>
                  <a:schemeClr val="bg1"/>
                </a:solidFill>
              </a:rPr>
              <a:t>These 3 areas are enabled by using different strategies, tool and techniques such as standardize way of working, great team work, problem solving from the senior level  and teams and great communication channels</a:t>
            </a:r>
          </a:p>
          <a:p>
            <a:endParaRPr lang="en-US" dirty="0">
              <a:solidFill>
                <a:schemeClr val="bg1"/>
              </a:solidFill>
            </a:endParaRPr>
          </a:p>
          <a:p>
            <a:r>
              <a:rPr lang="en-US" dirty="0">
                <a:solidFill>
                  <a:srgbClr val="FFC000"/>
                </a:solidFill>
              </a:rPr>
              <a:t>Check out the next slide </a:t>
            </a:r>
          </a:p>
          <a:p>
            <a:endParaRPr lang="en-US" dirty="0"/>
          </a:p>
        </p:txBody>
      </p:sp>
    </p:spTree>
    <p:extLst>
      <p:ext uri="{BB962C8B-B14F-4D97-AF65-F5344CB8AC3E}">
        <p14:creationId xmlns:p14="http://schemas.microsoft.com/office/powerpoint/2010/main" val="449927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1EB1-CE93-4542-92E9-B4BC26DDDAD2}"/>
              </a:ext>
            </a:extLst>
          </p:cNvPr>
          <p:cNvSpPr>
            <a:spLocks noGrp="1"/>
          </p:cNvSpPr>
          <p:nvPr>
            <p:ph type="title"/>
          </p:nvPr>
        </p:nvSpPr>
        <p:spPr/>
        <p:txBody>
          <a:bodyPr/>
          <a:lstStyle/>
          <a:p>
            <a:r>
              <a:rPr lang="en-US" dirty="0">
                <a:solidFill>
                  <a:schemeClr val="bg1"/>
                </a:solidFill>
              </a:rPr>
              <a:t>The impact of Change Curve</a:t>
            </a:r>
          </a:p>
        </p:txBody>
      </p:sp>
      <p:pic>
        <p:nvPicPr>
          <p:cNvPr id="38914" name="Picture 2" descr="Image result for kubler ross change curve">
            <a:extLst>
              <a:ext uri="{FF2B5EF4-FFF2-40B4-BE49-F238E27FC236}">
                <a16:creationId xmlns:a16="http://schemas.microsoft.com/office/drawing/2014/main" id="{84F29BAA-F9A6-F147-8AA7-74895A7EE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698" y="1408138"/>
            <a:ext cx="6228604" cy="4041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73376C-4288-1C44-AE8A-8F6CE77906AC}"/>
              </a:ext>
            </a:extLst>
          </p:cNvPr>
          <p:cNvSpPr txBox="1"/>
          <p:nvPr/>
        </p:nvSpPr>
        <p:spPr>
          <a:xfrm>
            <a:off x="1143000" y="5752364"/>
            <a:ext cx="7620000" cy="830997"/>
          </a:xfrm>
          <a:prstGeom prst="rect">
            <a:avLst/>
          </a:prstGeom>
          <a:noFill/>
        </p:spPr>
        <p:txBody>
          <a:bodyPr wrap="square" rtlCol="0">
            <a:spAutoFit/>
          </a:bodyPr>
          <a:lstStyle/>
          <a:p>
            <a:r>
              <a:rPr lang="en-US" sz="2400" dirty="0">
                <a:solidFill>
                  <a:srgbClr val="FFC000"/>
                </a:solidFill>
              </a:rPr>
              <a:t>Watch video: https://</a:t>
            </a:r>
            <a:r>
              <a:rPr lang="en-US" sz="2400" dirty="0" err="1">
                <a:solidFill>
                  <a:srgbClr val="FFC000"/>
                </a:solidFill>
              </a:rPr>
              <a:t>www.youtube.com</a:t>
            </a:r>
            <a:r>
              <a:rPr lang="en-US" sz="2400" dirty="0">
                <a:solidFill>
                  <a:srgbClr val="FFC000"/>
                </a:solidFill>
              </a:rPr>
              <a:t>/</a:t>
            </a:r>
            <a:r>
              <a:rPr lang="en-US" sz="2400" dirty="0" err="1">
                <a:solidFill>
                  <a:srgbClr val="FFC000"/>
                </a:solidFill>
              </a:rPr>
              <a:t>watch?v</a:t>
            </a:r>
            <a:r>
              <a:rPr lang="en-US" sz="2400" dirty="0">
                <a:solidFill>
                  <a:srgbClr val="FFC000"/>
                </a:solidFill>
              </a:rPr>
              <a:t>=MWiPVW1IBVs</a:t>
            </a:r>
          </a:p>
        </p:txBody>
      </p:sp>
    </p:spTree>
    <p:extLst>
      <p:ext uri="{BB962C8B-B14F-4D97-AF65-F5344CB8AC3E}">
        <p14:creationId xmlns:p14="http://schemas.microsoft.com/office/powerpoint/2010/main" val="2461019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13FFBB-25D3-A34F-A433-B3DE673B9D13}"/>
              </a:ext>
            </a:extLst>
          </p:cNvPr>
          <p:cNvSpPr txBox="1"/>
          <p:nvPr/>
        </p:nvSpPr>
        <p:spPr>
          <a:xfrm>
            <a:off x="495300" y="1720840"/>
            <a:ext cx="9105900" cy="3416320"/>
          </a:xfrm>
          <a:prstGeom prst="rect">
            <a:avLst/>
          </a:prstGeom>
          <a:noFill/>
        </p:spPr>
        <p:txBody>
          <a:bodyPr wrap="square" rtlCol="0">
            <a:spAutoFit/>
          </a:bodyPr>
          <a:lstStyle/>
          <a:p>
            <a:r>
              <a:rPr lang="en-GB" dirty="0">
                <a:solidFill>
                  <a:schemeClr val="bg1"/>
                </a:solidFill>
              </a:rPr>
              <a:t>A well-known way to consider change was proposed by change consultant</a:t>
            </a:r>
          </a:p>
          <a:p>
            <a:r>
              <a:rPr lang="en-GB" dirty="0">
                <a:solidFill>
                  <a:schemeClr val="bg1"/>
                </a:solidFill>
              </a:rPr>
              <a:t>William Bridges. His model, published in his 1991 book, “Managing Transitions,”</a:t>
            </a:r>
          </a:p>
          <a:p>
            <a:r>
              <a:rPr lang="en-GB" dirty="0">
                <a:solidFill>
                  <a:schemeClr val="bg1"/>
                </a:solidFill>
              </a:rPr>
              <a:t>highlights three stages that people go through when they experience change.</a:t>
            </a:r>
          </a:p>
          <a:p>
            <a:endParaRPr lang="en-GB" dirty="0">
              <a:solidFill>
                <a:schemeClr val="bg1"/>
              </a:solidFill>
            </a:endParaRPr>
          </a:p>
          <a:p>
            <a:r>
              <a:rPr lang="en-GB" dirty="0">
                <a:solidFill>
                  <a:schemeClr val="bg1"/>
                </a:solidFill>
              </a:rPr>
              <a:t>These are:</a:t>
            </a:r>
          </a:p>
          <a:p>
            <a:r>
              <a:rPr lang="en-GB" dirty="0">
                <a:solidFill>
                  <a:schemeClr val="bg1"/>
                </a:solidFill>
              </a:rPr>
              <a:t>1. Ending, losing and letting go.</a:t>
            </a:r>
          </a:p>
          <a:p>
            <a:r>
              <a:rPr lang="en-GB" dirty="0">
                <a:solidFill>
                  <a:schemeClr val="bg1"/>
                </a:solidFill>
              </a:rPr>
              <a:t>2. The neutral zone.</a:t>
            </a:r>
          </a:p>
          <a:p>
            <a:r>
              <a:rPr lang="en-GB" dirty="0">
                <a:solidFill>
                  <a:schemeClr val="bg1"/>
                </a:solidFill>
              </a:rPr>
              <a:t>3. The new beginning.</a:t>
            </a:r>
          </a:p>
          <a:p>
            <a:endParaRPr lang="en-GB" dirty="0">
              <a:solidFill>
                <a:schemeClr val="bg1"/>
              </a:solidFill>
            </a:endParaRPr>
          </a:p>
          <a:p>
            <a:r>
              <a:rPr lang="en-GB" dirty="0">
                <a:solidFill>
                  <a:schemeClr val="bg1"/>
                </a:solidFill>
              </a:rPr>
              <a:t>Bridges says that people go through each stage at their own pace. For example,</a:t>
            </a:r>
          </a:p>
          <a:p>
            <a:r>
              <a:rPr lang="en-GB" dirty="0">
                <a:solidFill>
                  <a:schemeClr val="bg1"/>
                </a:solidFill>
              </a:rPr>
              <a:t>those who are comfortable with the change will likely move ahead to stage three</a:t>
            </a:r>
          </a:p>
          <a:p>
            <a:r>
              <a:rPr lang="en-GB" dirty="0">
                <a:solidFill>
                  <a:schemeClr val="bg1"/>
                </a:solidFill>
              </a:rPr>
              <a:t>quickly, while others who are less comfortable will linger at stages one or two.</a:t>
            </a:r>
          </a:p>
        </p:txBody>
      </p:sp>
      <p:sp>
        <p:nvSpPr>
          <p:cNvPr id="7" name="Title 1">
            <a:extLst>
              <a:ext uri="{FF2B5EF4-FFF2-40B4-BE49-F238E27FC236}">
                <a16:creationId xmlns:a16="http://schemas.microsoft.com/office/drawing/2014/main" id="{A0B5084B-7ABB-EE4D-AFE6-167B29C6E259}"/>
              </a:ext>
            </a:extLst>
          </p:cNvPr>
          <p:cNvSpPr>
            <a:spLocks noGrp="1"/>
          </p:cNvSpPr>
          <p:nvPr>
            <p:ph type="title"/>
          </p:nvPr>
        </p:nvSpPr>
        <p:spPr>
          <a:xfrm>
            <a:off x="495300" y="274638"/>
            <a:ext cx="8915400" cy="1143000"/>
          </a:xfrm>
        </p:spPr>
        <p:txBody>
          <a:bodyPr>
            <a:normAutofit/>
          </a:bodyPr>
          <a:lstStyle/>
          <a:p>
            <a:r>
              <a:rPr lang="en-US" dirty="0">
                <a:solidFill>
                  <a:schemeClr val="bg1"/>
                </a:solidFill>
              </a:rPr>
              <a:t>Bridges’ Transition Model</a:t>
            </a:r>
          </a:p>
        </p:txBody>
      </p:sp>
    </p:spTree>
    <p:extLst>
      <p:ext uri="{BB962C8B-B14F-4D97-AF65-F5344CB8AC3E}">
        <p14:creationId xmlns:p14="http://schemas.microsoft.com/office/powerpoint/2010/main" val="319034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DE94-B378-8C4A-91CA-5A9C3C002102}"/>
              </a:ext>
            </a:extLst>
          </p:cNvPr>
          <p:cNvSpPr>
            <a:spLocks noGrp="1"/>
          </p:cNvSpPr>
          <p:nvPr>
            <p:ph type="title"/>
          </p:nvPr>
        </p:nvSpPr>
        <p:spPr/>
        <p:txBody>
          <a:bodyPr>
            <a:normAutofit/>
          </a:bodyPr>
          <a:lstStyle/>
          <a:p>
            <a:r>
              <a:rPr lang="en-US" dirty="0">
                <a:solidFill>
                  <a:schemeClr val="bg1"/>
                </a:solidFill>
              </a:rPr>
              <a:t>Bridges’ Transition Model</a:t>
            </a:r>
          </a:p>
        </p:txBody>
      </p:sp>
      <p:pic>
        <p:nvPicPr>
          <p:cNvPr id="39938" name="Picture 2" descr="Image result for william bridges starting and endings">
            <a:extLst>
              <a:ext uri="{FF2B5EF4-FFF2-40B4-BE49-F238E27FC236}">
                <a16:creationId xmlns:a16="http://schemas.microsoft.com/office/drawing/2014/main" id="{6B366D4A-9600-0043-811D-715B7B173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752600"/>
            <a:ext cx="8001000"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658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E94FC0-987F-4945-9D4C-1B2A4E7CB869}"/>
              </a:ext>
            </a:extLst>
          </p:cNvPr>
          <p:cNvSpPr/>
          <p:nvPr/>
        </p:nvSpPr>
        <p:spPr>
          <a:xfrm>
            <a:off x="463345" y="1417638"/>
            <a:ext cx="8915400" cy="5355312"/>
          </a:xfrm>
          <a:prstGeom prst="rect">
            <a:avLst/>
          </a:prstGeom>
        </p:spPr>
        <p:txBody>
          <a:bodyPr wrap="square">
            <a:spAutoFit/>
          </a:bodyPr>
          <a:lstStyle/>
          <a:p>
            <a:r>
              <a:rPr lang="en-GB" dirty="0">
                <a:solidFill>
                  <a:schemeClr val="bg1"/>
                </a:solidFill>
                <a:latin typeface="Helvetica" pitchFamily="2" charset="0"/>
              </a:rPr>
              <a:t>Stage 1: Ending, Losing and Letting Go</a:t>
            </a:r>
          </a:p>
          <a:p>
            <a:r>
              <a:rPr lang="en-GB" dirty="0">
                <a:solidFill>
                  <a:schemeClr val="bg1"/>
                </a:solidFill>
                <a:latin typeface="Helvetica" pitchFamily="2" charset="0"/>
              </a:rPr>
              <a:t>People enter this initial stage of transition when you first present them with change. This time is often marked by resistance and emotional upheaval, because they are being forced to let go of something that they are comfortable with.</a:t>
            </a:r>
          </a:p>
          <a:p>
            <a:endParaRPr lang="en-GB" dirty="0">
              <a:solidFill>
                <a:schemeClr val="bg1"/>
              </a:solidFill>
              <a:effectLst/>
              <a:latin typeface="Helvetica" pitchFamily="2" charset="0"/>
            </a:endParaRPr>
          </a:p>
          <a:p>
            <a:endParaRPr lang="en-GB" dirty="0">
              <a:solidFill>
                <a:schemeClr val="bg1"/>
              </a:solidFill>
              <a:latin typeface="Helvetica" pitchFamily="2" charset="0"/>
            </a:endParaRPr>
          </a:p>
          <a:p>
            <a:r>
              <a:rPr lang="en-GB" dirty="0">
                <a:solidFill>
                  <a:schemeClr val="bg1"/>
                </a:solidFill>
              </a:rPr>
              <a:t>Stage 2: The Neutral Zone</a:t>
            </a:r>
          </a:p>
          <a:p>
            <a:r>
              <a:rPr lang="en-GB" dirty="0">
                <a:solidFill>
                  <a:schemeClr val="bg1"/>
                </a:solidFill>
              </a:rPr>
              <a:t>During this stage, people affected by the change are often confused, uncertain and impatient. Depending on how well you manage the situation, they may also experience a higher workload as they get used to new systems and ways of working. Think of this phase as the bridge between the old and the new. In some ways, people will still be attached to the old, while they are trying to adapt to the new.</a:t>
            </a:r>
          </a:p>
          <a:p>
            <a:endParaRPr lang="en-GB" dirty="0">
              <a:solidFill>
                <a:schemeClr val="bg1"/>
              </a:solidFill>
            </a:endParaRPr>
          </a:p>
          <a:p>
            <a:r>
              <a:rPr lang="en-GB" dirty="0">
                <a:solidFill>
                  <a:schemeClr val="bg1"/>
                </a:solidFill>
              </a:rPr>
              <a:t>Stage 3: The New Beginning</a:t>
            </a:r>
          </a:p>
          <a:p>
            <a:r>
              <a:rPr lang="en-GB" dirty="0">
                <a:solidFill>
                  <a:schemeClr val="bg1"/>
                </a:solidFill>
              </a:rPr>
              <a:t>The last transition stage is a time of acceptance and energy. People begin to embrace the change initiative. They build the skills that they need to work successfully in the new way, and start to see early wins from their efforts.</a:t>
            </a:r>
          </a:p>
          <a:p>
            <a:endParaRPr lang="en-GB" dirty="0">
              <a:solidFill>
                <a:schemeClr val="bg1"/>
              </a:solidFill>
            </a:endParaRPr>
          </a:p>
          <a:p>
            <a:endParaRPr lang="en-GB" dirty="0">
              <a:solidFill>
                <a:schemeClr val="bg1"/>
              </a:solidFill>
              <a:effectLst/>
              <a:latin typeface="Helvetica" pitchFamily="2" charset="0"/>
            </a:endParaRPr>
          </a:p>
        </p:txBody>
      </p:sp>
      <p:sp>
        <p:nvSpPr>
          <p:cNvPr id="4" name="Title 1">
            <a:extLst>
              <a:ext uri="{FF2B5EF4-FFF2-40B4-BE49-F238E27FC236}">
                <a16:creationId xmlns:a16="http://schemas.microsoft.com/office/drawing/2014/main" id="{AFAFF486-29AF-3E43-8473-B9959B07D3E0}"/>
              </a:ext>
            </a:extLst>
          </p:cNvPr>
          <p:cNvSpPr>
            <a:spLocks noGrp="1"/>
          </p:cNvSpPr>
          <p:nvPr>
            <p:ph type="title"/>
          </p:nvPr>
        </p:nvSpPr>
        <p:spPr>
          <a:xfrm>
            <a:off x="495300" y="274638"/>
            <a:ext cx="8915400" cy="1143000"/>
          </a:xfrm>
        </p:spPr>
        <p:txBody>
          <a:bodyPr>
            <a:normAutofit/>
          </a:bodyPr>
          <a:lstStyle/>
          <a:p>
            <a:r>
              <a:rPr lang="en-US" dirty="0">
                <a:solidFill>
                  <a:schemeClr val="bg1"/>
                </a:solidFill>
              </a:rPr>
              <a:t>Bridges’ Transition Model</a:t>
            </a:r>
          </a:p>
        </p:txBody>
      </p:sp>
    </p:spTree>
    <p:extLst>
      <p:ext uri="{BB962C8B-B14F-4D97-AF65-F5344CB8AC3E}">
        <p14:creationId xmlns:p14="http://schemas.microsoft.com/office/powerpoint/2010/main" val="698653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Image result for lewin's change management model">
            <a:extLst>
              <a:ext uri="{FF2B5EF4-FFF2-40B4-BE49-F238E27FC236}">
                <a16:creationId xmlns:a16="http://schemas.microsoft.com/office/drawing/2014/main" id="{9DD53FBF-2DCE-8A42-A6CD-BDA262C5D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6" y="1905000"/>
            <a:ext cx="8505824" cy="425291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D7F7A8D-FD0C-DA43-AEEF-B7B0ADCF8822}"/>
              </a:ext>
            </a:extLst>
          </p:cNvPr>
          <p:cNvSpPr>
            <a:spLocks noGrp="1"/>
          </p:cNvSpPr>
          <p:nvPr>
            <p:ph type="title"/>
          </p:nvPr>
        </p:nvSpPr>
        <p:spPr>
          <a:xfrm>
            <a:off x="495300" y="274638"/>
            <a:ext cx="8915400" cy="1143000"/>
          </a:xfrm>
        </p:spPr>
        <p:txBody>
          <a:bodyPr/>
          <a:lstStyle/>
          <a:p>
            <a:r>
              <a:rPr lang="en-US" dirty="0">
                <a:solidFill>
                  <a:schemeClr val="bg1"/>
                </a:solidFill>
              </a:rPr>
              <a:t>Lewin’s Change Model</a:t>
            </a:r>
          </a:p>
        </p:txBody>
      </p:sp>
    </p:spTree>
    <p:extLst>
      <p:ext uri="{BB962C8B-B14F-4D97-AF65-F5344CB8AC3E}">
        <p14:creationId xmlns:p14="http://schemas.microsoft.com/office/powerpoint/2010/main" val="1480898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74D1-C824-964E-93B8-E4C6E464D3BB}"/>
              </a:ext>
            </a:extLst>
          </p:cNvPr>
          <p:cNvSpPr>
            <a:spLocks noGrp="1"/>
          </p:cNvSpPr>
          <p:nvPr>
            <p:ph type="title"/>
          </p:nvPr>
        </p:nvSpPr>
        <p:spPr/>
        <p:txBody>
          <a:bodyPr/>
          <a:lstStyle/>
          <a:p>
            <a:r>
              <a:rPr lang="en-US" dirty="0">
                <a:solidFill>
                  <a:schemeClr val="bg1"/>
                </a:solidFill>
              </a:rPr>
              <a:t>Lewin’s Change Model</a:t>
            </a:r>
          </a:p>
        </p:txBody>
      </p:sp>
      <p:sp>
        <p:nvSpPr>
          <p:cNvPr id="3" name="TextBox 2">
            <a:extLst>
              <a:ext uri="{FF2B5EF4-FFF2-40B4-BE49-F238E27FC236}">
                <a16:creationId xmlns:a16="http://schemas.microsoft.com/office/drawing/2014/main" id="{1E536DCE-89C0-4145-82A9-92384DBFBA23}"/>
              </a:ext>
            </a:extLst>
          </p:cNvPr>
          <p:cNvSpPr txBox="1"/>
          <p:nvPr/>
        </p:nvSpPr>
        <p:spPr>
          <a:xfrm>
            <a:off x="685800" y="1676400"/>
            <a:ext cx="8534400" cy="4647426"/>
          </a:xfrm>
          <a:prstGeom prst="rect">
            <a:avLst/>
          </a:prstGeom>
          <a:noFill/>
        </p:spPr>
        <p:txBody>
          <a:bodyPr wrap="square" rtlCol="0">
            <a:spAutoFit/>
          </a:bodyPr>
          <a:lstStyle/>
          <a:p>
            <a:r>
              <a:rPr lang="en-GB" sz="2000" dirty="0">
                <a:solidFill>
                  <a:schemeClr val="bg1"/>
                </a:solidFill>
                <a:hlinkClick r:id="rId2">
                  <a:extLst>
                    <a:ext uri="{A12FA001-AC4F-418D-AE19-62706E023703}">
                      <ahyp:hlinkClr xmlns:ahyp="http://schemas.microsoft.com/office/drawing/2018/hyperlinkcolor" val="tx"/>
                    </a:ext>
                  </a:extLst>
                </a:hlinkClick>
              </a:rPr>
              <a:t>Kurt Lewin</a:t>
            </a:r>
            <a:r>
              <a:rPr lang="en-GB" sz="2000" dirty="0">
                <a:solidFill>
                  <a:schemeClr val="bg1"/>
                </a:solidFill>
              </a:rPr>
              <a:t> developed the </a:t>
            </a:r>
            <a:r>
              <a:rPr lang="en-GB" sz="2000" i="1" dirty="0">
                <a:solidFill>
                  <a:schemeClr val="bg1"/>
                </a:solidFill>
              </a:rPr>
              <a:t>“Unfreeze-Change-Refreeze”</a:t>
            </a:r>
            <a:r>
              <a:rPr lang="en-GB" sz="2000" dirty="0">
                <a:solidFill>
                  <a:schemeClr val="bg1"/>
                </a:solidFill>
              </a:rPr>
              <a:t> model (Lewin’s change model) in the 1950s. The Lewin’s change model describes the change in three stages and is about change in general. Nevertheless, it is widely used within companies.</a:t>
            </a:r>
          </a:p>
          <a:p>
            <a:endParaRPr lang="en-GB" sz="2000" dirty="0">
              <a:solidFill>
                <a:schemeClr val="bg1"/>
              </a:solidFill>
            </a:endParaRPr>
          </a:p>
          <a:p>
            <a:endParaRPr lang="en-GB" sz="2000" dirty="0">
              <a:solidFill>
                <a:schemeClr val="bg1"/>
              </a:solidFill>
            </a:endParaRPr>
          </a:p>
          <a:p>
            <a:r>
              <a:rPr lang="en-GB" sz="2000" dirty="0">
                <a:solidFill>
                  <a:schemeClr val="bg1"/>
                </a:solidFill>
              </a:rPr>
              <a:t>To overcome </a:t>
            </a:r>
            <a:r>
              <a:rPr lang="en-GB" sz="2000" dirty="0">
                <a:solidFill>
                  <a:schemeClr val="bg1"/>
                </a:solidFill>
                <a:hlinkClick r:id="rId3">
                  <a:extLst>
                    <a:ext uri="{A12FA001-AC4F-418D-AE19-62706E023703}">
                      <ahyp:hlinkClr xmlns:ahyp="http://schemas.microsoft.com/office/drawing/2018/hyperlinkcolor" val="tx"/>
                    </a:ext>
                  </a:extLst>
                </a:hlinkClick>
              </a:rPr>
              <a:t>resistance</a:t>
            </a:r>
            <a:r>
              <a:rPr lang="en-GB" sz="2000" dirty="0">
                <a:solidFill>
                  <a:schemeClr val="bg1"/>
                </a:solidFill>
              </a:rPr>
              <a:t>, people need to let go of old habits and structures. This is a difficult assignment because change leads to a disruption of a stable situation. People like to keep the old situation as it is, because it is safe and predictable. People are only capable of accepting change when they know what this change will bring them.</a:t>
            </a:r>
          </a:p>
          <a:p>
            <a:endParaRPr lang="en-US" dirty="0"/>
          </a:p>
          <a:p>
            <a:r>
              <a:rPr lang="en-GB" sz="2000" dirty="0">
                <a:solidFill>
                  <a:schemeClr val="bg1"/>
                </a:solidFill>
              </a:rPr>
              <a:t>Lewin’s change model focuses on behaviour modification of people/ employees. The model distinguishes three stages. </a:t>
            </a:r>
          </a:p>
          <a:p>
            <a:endParaRPr lang="en-US" dirty="0"/>
          </a:p>
        </p:txBody>
      </p:sp>
    </p:spTree>
    <p:extLst>
      <p:ext uri="{BB962C8B-B14F-4D97-AF65-F5344CB8AC3E}">
        <p14:creationId xmlns:p14="http://schemas.microsoft.com/office/powerpoint/2010/main" val="2788760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CC29-2C2A-5F44-B535-94E012104EF6}"/>
              </a:ext>
            </a:extLst>
          </p:cNvPr>
          <p:cNvSpPr>
            <a:spLocks noGrp="1"/>
          </p:cNvSpPr>
          <p:nvPr>
            <p:ph type="title"/>
          </p:nvPr>
        </p:nvSpPr>
        <p:spPr>
          <a:xfrm>
            <a:off x="487926" y="36871"/>
            <a:ext cx="8915400" cy="809267"/>
          </a:xfrm>
        </p:spPr>
        <p:txBody>
          <a:bodyPr>
            <a:normAutofit/>
          </a:bodyPr>
          <a:lstStyle/>
          <a:p>
            <a:r>
              <a:rPr lang="en-US" sz="3600" dirty="0">
                <a:solidFill>
                  <a:schemeClr val="bg1"/>
                </a:solidFill>
              </a:rPr>
              <a:t>Lewin’s Change Model</a:t>
            </a:r>
            <a:endParaRPr lang="en-US" sz="3600" dirty="0"/>
          </a:p>
        </p:txBody>
      </p:sp>
      <p:sp>
        <p:nvSpPr>
          <p:cNvPr id="3" name="TextBox 2">
            <a:extLst>
              <a:ext uri="{FF2B5EF4-FFF2-40B4-BE49-F238E27FC236}">
                <a16:creationId xmlns:a16="http://schemas.microsoft.com/office/drawing/2014/main" id="{33C97FFD-2127-9B4F-9ED2-ECF5E19DD617}"/>
              </a:ext>
            </a:extLst>
          </p:cNvPr>
          <p:cNvSpPr txBox="1"/>
          <p:nvPr/>
        </p:nvSpPr>
        <p:spPr>
          <a:xfrm>
            <a:off x="495300" y="846138"/>
            <a:ext cx="8420100" cy="5755422"/>
          </a:xfrm>
          <a:prstGeom prst="rect">
            <a:avLst/>
          </a:prstGeom>
          <a:noFill/>
        </p:spPr>
        <p:txBody>
          <a:bodyPr wrap="square" rtlCol="0">
            <a:spAutoFit/>
          </a:bodyPr>
          <a:lstStyle/>
          <a:p>
            <a:endParaRPr lang="en-GB" sz="1600" dirty="0">
              <a:solidFill>
                <a:schemeClr val="bg1"/>
              </a:solidFill>
            </a:endParaRPr>
          </a:p>
          <a:p>
            <a:r>
              <a:rPr lang="en-GB" sz="1600" b="1" dirty="0">
                <a:solidFill>
                  <a:schemeClr val="bg1"/>
                </a:solidFill>
              </a:rPr>
              <a:t>Unfreeze stage</a:t>
            </a:r>
          </a:p>
          <a:p>
            <a:r>
              <a:rPr lang="en-GB" sz="1600" dirty="0">
                <a:solidFill>
                  <a:schemeClr val="bg1"/>
                </a:solidFill>
              </a:rPr>
              <a:t>At this stage people realize that something is going to change and they are dealing with strong </a:t>
            </a:r>
            <a:r>
              <a:rPr lang="en-GB" sz="1600" dirty="0">
                <a:solidFill>
                  <a:schemeClr val="bg1"/>
                </a:solidFill>
                <a:hlinkClick r:id="rId2">
                  <a:extLst>
                    <a:ext uri="{A12FA001-AC4F-418D-AE19-62706E023703}">
                      <ahyp:hlinkClr xmlns:ahyp="http://schemas.microsoft.com/office/drawing/2018/hyperlinkcolor" val="tx"/>
                    </a:ext>
                  </a:extLst>
                </a:hlinkClick>
              </a:rPr>
              <a:t>emotions</a:t>
            </a:r>
            <a:r>
              <a:rPr lang="en-GB" sz="1600" dirty="0">
                <a:solidFill>
                  <a:schemeClr val="bg1"/>
                </a:solidFill>
              </a:rPr>
              <a:t> such as denial, impatience, uncertainty and doubt. It is essential for a business to fully disclose the state of affairs and to explain why a change process is put into force. As a result of clear communication employees are more willing to accept to the new change of direction and they can let go of old </a:t>
            </a:r>
            <a:r>
              <a:rPr lang="en-GB" sz="1600" dirty="0">
                <a:solidFill>
                  <a:schemeClr val="bg1"/>
                </a:solidFill>
                <a:hlinkClick r:id="rId3">
                  <a:extLst>
                    <a:ext uri="{A12FA001-AC4F-418D-AE19-62706E023703}">
                      <ahyp:hlinkClr xmlns:ahyp="http://schemas.microsoft.com/office/drawing/2018/hyperlinkcolor" val="tx"/>
                    </a:ext>
                  </a:extLst>
                </a:hlinkClick>
              </a:rPr>
              <a:t>customs</a:t>
            </a:r>
            <a:r>
              <a:rPr lang="en-GB" sz="1600" dirty="0">
                <a:solidFill>
                  <a:schemeClr val="bg1"/>
                </a:solidFill>
              </a:rPr>
              <a:t>. During this stage, it is advisable to involve employees so that they can take a constructive approach to the change process.</a:t>
            </a:r>
          </a:p>
          <a:p>
            <a:endParaRPr lang="en-GB" sz="1600" dirty="0">
              <a:solidFill>
                <a:schemeClr val="bg1"/>
              </a:solidFill>
            </a:endParaRPr>
          </a:p>
          <a:p>
            <a:r>
              <a:rPr lang="en-GB" sz="1600" b="1" dirty="0">
                <a:solidFill>
                  <a:schemeClr val="bg1"/>
                </a:solidFill>
              </a:rPr>
              <a:t>Change stage</a:t>
            </a:r>
          </a:p>
          <a:p>
            <a:r>
              <a:rPr lang="en-GB" sz="1600" dirty="0">
                <a:solidFill>
                  <a:schemeClr val="bg1"/>
                </a:solidFill>
              </a:rPr>
              <a:t>It is of crucial importance that the change is implemented within a short time. The longer the change process takes, the more employees are inclined to relapse into old habits and rituals. This stage is sometimes referred to as the </a:t>
            </a:r>
            <a:r>
              <a:rPr lang="en-GB" sz="1600" i="1" dirty="0">
                <a:solidFill>
                  <a:schemeClr val="bg1"/>
                </a:solidFill>
              </a:rPr>
              <a:t>“move stage”</a:t>
            </a:r>
            <a:r>
              <a:rPr lang="en-GB" sz="1600" dirty="0">
                <a:solidFill>
                  <a:schemeClr val="bg1"/>
                </a:solidFill>
              </a:rPr>
              <a:t> because it causes a ripple effect within an organization. By acting vigorously and implementing the change within a short time, the employees will become aware of the importance of this change more quickly.</a:t>
            </a:r>
          </a:p>
          <a:p>
            <a:endParaRPr lang="en-GB" sz="1600" dirty="0">
              <a:solidFill>
                <a:schemeClr val="bg1"/>
              </a:solidFill>
            </a:endParaRPr>
          </a:p>
          <a:p>
            <a:r>
              <a:rPr lang="en-GB" sz="1600" b="1" dirty="0">
                <a:solidFill>
                  <a:schemeClr val="bg1"/>
                </a:solidFill>
              </a:rPr>
              <a:t>Refreeze stage</a:t>
            </a:r>
          </a:p>
          <a:p>
            <a:r>
              <a:rPr lang="en-GB" sz="1600" dirty="0">
                <a:solidFill>
                  <a:schemeClr val="bg1"/>
                </a:solidFill>
              </a:rPr>
              <a:t>This stage, refreeze the change, is about solidifying the change. After the change has been implemented in the change stage, employees are inclined to revert to their old habits. Therefore, it is advisable to make proper arrangements and carry out interim evaluations, monitor and make adjustments (when necessary). Only then the new situation can be stabilized and the employees will understand that there is no turning back. Eventually, they will act in accordance with the new situation and realize that there are advantages to it.</a:t>
            </a:r>
          </a:p>
        </p:txBody>
      </p:sp>
    </p:spTree>
    <p:extLst>
      <p:ext uri="{BB962C8B-B14F-4D97-AF65-F5344CB8AC3E}">
        <p14:creationId xmlns:p14="http://schemas.microsoft.com/office/powerpoint/2010/main" val="3063618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603B-6C8C-824B-AE54-B74750E54A2B}"/>
              </a:ext>
            </a:extLst>
          </p:cNvPr>
          <p:cNvSpPr>
            <a:spLocks noGrp="1"/>
          </p:cNvSpPr>
          <p:nvPr>
            <p:ph type="title"/>
          </p:nvPr>
        </p:nvSpPr>
        <p:spPr/>
        <p:txBody>
          <a:bodyPr/>
          <a:lstStyle/>
          <a:p>
            <a:r>
              <a:rPr lang="en-US" dirty="0">
                <a:solidFill>
                  <a:srgbClr val="FFC000"/>
                </a:solidFill>
              </a:rPr>
              <a:t>Task</a:t>
            </a:r>
          </a:p>
        </p:txBody>
      </p:sp>
      <p:sp>
        <p:nvSpPr>
          <p:cNvPr id="3" name="Rectangle 2">
            <a:extLst>
              <a:ext uri="{FF2B5EF4-FFF2-40B4-BE49-F238E27FC236}">
                <a16:creationId xmlns:a16="http://schemas.microsoft.com/office/drawing/2014/main" id="{03877DE6-A9A4-6848-92A1-21D8232998F6}"/>
              </a:ext>
            </a:extLst>
          </p:cNvPr>
          <p:cNvSpPr/>
          <p:nvPr/>
        </p:nvSpPr>
        <p:spPr>
          <a:xfrm>
            <a:off x="497758" y="2362200"/>
            <a:ext cx="8646242" cy="461665"/>
          </a:xfrm>
          <a:prstGeom prst="rect">
            <a:avLst/>
          </a:prstGeom>
        </p:spPr>
        <p:txBody>
          <a:bodyPr wrap="square">
            <a:spAutoFit/>
          </a:bodyPr>
          <a:lstStyle/>
          <a:p>
            <a:pPr algn="ctr">
              <a:spcAft>
                <a:spcPts val="0"/>
              </a:spcAft>
            </a:pPr>
            <a:r>
              <a:rPr lang="en-GB" sz="2400" b="1" dirty="0">
                <a:solidFill>
                  <a:srgbClr val="FFC000"/>
                </a:solidFill>
                <a:latin typeface="Times New Roman" panose="02020603050405020304" pitchFamily="18" charset="0"/>
                <a:ea typeface="Times New Roman" panose="02020603050405020304" pitchFamily="18" charset="0"/>
                <a:cs typeface="Times New Roman" panose="02020603050405020304" pitchFamily="18" charset="0"/>
              </a:rPr>
              <a:t>Read Practical Steps for Using Kurt Lewin’s Framework</a:t>
            </a:r>
            <a:endParaRPr lang="en-GB" sz="16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7423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2AE5-5E4D-4F42-AE2D-ADC0E3785000}"/>
              </a:ext>
            </a:extLst>
          </p:cNvPr>
          <p:cNvSpPr>
            <a:spLocks noGrp="1"/>
          </p:cNvSpPr>
          <p:nvPr>
            <p:ph type="title"/>
          </p:nvPr>
        </p:nvSpPr>
        <p:spPr/>
        <p:txBody>
          <a:bodyPr/>
          <a:lstStyle/>
          <a:p>
            <a:r>
              <a:rPr lang="en-US" dirty="0">
                <a:solidFill>
                  <a:srgbClr val="FFC000"/>
                </a:solidFill>
              </a:rPr>
              <a:t>Task</a:t>
            </a:r>
          </a:p>
        </p:txBody>
      </p:sp>
      <p:sp>
        <p:nvSpPr>
          <p:cNvPr id="3" name="TextBox 2">
            <a:extLst>
              <a:ext uri="{FF2B5EF4-FFF2-40B4-BE49-F238E27FC236}">
                <a16:creationId xmlns:a16="http://schemas.microsoft.com/office/drawing/2014/main" id="{D4D334C0-BB49-EC45-B4EB-61D19A475F8C}"/>
              </a:ext>
            </a:extLst>
          </p:cNvPr>
          <p:cNvSpPr txBox="1"/>
          <p:nvPr/>
        </p:nvSpPr>
        <p:spPr>
          <a:xfrm>
            <a:off x="1066800" y="1600200"/>
            <a:ext cx="8001000" cy="2308324"/>
          </a:xfrm>
          <a:prstGeom prst="rect">
            <a:avLst/>
          </a:prstGeom>
          <a:noFill/>
        </p:spPr>
        <p:txBody>
          <a:bodyPr wrap="square" rtlCol="0">
            <a:spAutoFit/>
          </a:bodyPr>
          <a:lstStyle/>
          <a:p>
            <a:r>
              <a:rPr lang="en-US" sz="2400" dirty="0">
                <a:solidFill>
                  <a:srgbClr val="FFC000"/>
                </a:solidFill>
              </a:rPr>
              <a:t>Compare The Change Curve, Bridges Transition Model and Kurt Lewin’s Change Model and identify similarities and differences.</a:t>
            </a:r>
          </a:p>
          <a:p>
            <a:endParaRPr lang="en-US" sz="2400" dirty="0">
              <a:solidFill>
                <a:srgbClr val="FFC000"/>
              </a:solidFill>
            </a:endParaRPr>
          </a:p>
          <a:p>
            <a:r>
              <a:rPr lang="en-US" sz="2400" dirty="0">
                <a:solidFill>
                  <a:srgbClr val="FFC000"/>
                </a:solidFill>
              </a:rPr>
              <a:t>Reflect how this can be applicable with regards to change and your organisation.</a:t>
            </a:r>
          </a:p>
          <a:p>
            <a:endParaRPr lang="en-US" sz="2400" dirty="0">
              <a:solidFill>
                <a:srgbClr val="FFC000"/>
              </a:solidFill>
            </a:endParaRPr>
          </a:p>
        </p:txBody>
      </p:sp>
    </p:spTree>
    <p:extLst>
      <p:ext uri="{BB962C8B-B14F-4D97-AF65-F5344CB8AC3E}">
        <p14:creationId xmlns:p14="http://schemas.microsoft.com/office/powerpoint/2010/main" val="3902065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48BBF-2F52-9348-8429-61991EE00D43}"/>
              </a:ext>
            </a:extLst>
          </p:cNvPr>
          <p:cNvSpPr>
            <a:spLocks noGrp="1"/>
          </p:cNvSpPr>
          <p:nvPr>
            <p:ph type="title"/>
          </p:nvPr>
        </p:nvSpPr>
        <p:spPr/>
        <p:txBody>
          <a:bodyPr>
            <a:normAutofit/>
          </a:bodyPr>
          <a:lstStyle/>
          <a:p>
            <a:r>
              <a:rPr lang="en-US" dirty="0">
                <a:solidFill>
                  <a:schemeClr val="bg1"/>
                </a:solidFill>
              </a:rPr>
              <a:t>Why People embrace or resist change</a:t>
            </a:r>
          </a:p>
        </p:txBody>
      </p:sp>
      <p:sp>
        <p:nvSpPr>
          <p:cNvPr id="3" name="TextBox 2">
            <a:extLst>
              <a:ext uri="{FF2B5EF4-FFF2-40B4-BE49-F238E27FC236}">
                <a16:creationId xmlns:a16="http://schemas.microsoft.com/office/drawing/2014/main" id="{D141CF25-321D-4F49-B7C3-F490276080C5}"/>
              </a:ext>
            </a:extLst>
          </p:cNvPr>
          <p:cNvSpPr txBox="1"/>
          <p:nvPr/>
        </p:nvSpPr>
        <p:spPr>
          <a:xfrm>
            <a:off x="990600" y="2286000"/>
            <a:ext cx="7010400" cy="2308324"/>
          </a:xfrm>
          <a:prstGeom prst="rect">
            <a:avLst/>
          </a:prstGeom>
          <a:noFill/>
        </p:spPr>
        <p:txBody>
          <a:bodyPr wrap="square" rtlCol="0">
            <a:spAutoFit/>
          </a:bodyPr>
          <a:lstStyle/>
          <a:p>
            <a:pPr marL="342900" indent="-342900">
              <a:buAutoNum type="arabicPeriod"/>
            </a:pPr>
            <a:r>
              <a:rPr lang="en-US" sz="2400" dirty="0">
                <a:solidFill>
                  <a:schemeClr val="bg1"/>
                </a:solidFill>
              </a:rPr>
              <a:t>Motivation – Maslow’s and Herzberg’s model</a:t>
            </a:r>
          </a:p>
          <a:p>
            <a:endParaRPr lang="en-US" sz="2400" dirty="0">
              <a:solidFill>
                <a:schemeClr val="bg1"/>
              </a:solidFill>
            </a:endParaRPr>
          </a:p>
          <a:p>
            <a:r>
              <a:rPr lang="en-US" sz="2400" dirty="0">
                <a:solidFill>
                  <a:schemeClr val="bg1"/>
                </a:solidFill>
              </a:rPr>
              <a:t>2. Individual Differences</a:t>
            </a:r>
          </a:p>
          <a:p>
            <a:pPr marL="914400" lvl="1" indent="-457200">
              <a:buFont typeface="Arial" panose="020B0604020202020204" pitchFamily="34" charset="0"/>
              <a:buChar char="•"/>
            </a:pPr>
            <a:r>
              <a:rPr lang="en-US" sz="2400" dirty="0">
                <a:solidFill>
                  <a:schemeClr val="bg1"/>
                </a:solidFill>
              </a:rPr>
              <a:t>Different types of people (personality types – MBTI – we will discuss further at workshop) </a:t>
            </a:r>
          </a:p>
          <a:p>
            <a:pPr marL="914400" lvl="1" indent="-457200">
              <a:buFont typeface="Arial" panose="020B0604020202020204" pitchFamily="34" charset="0"/>
              <a:buChar char="•"/>
            </a:pPr>
            <a:r>
              <a:rPr lang="en-US" sz="2400" dirty="0">
                <a:solidFill>
                  <a:schemeClr val="bg1"/>
                </a:solidFill>
              </a:rPr>
              <a:t>Learning Styles</a:t>
            </a:r>
          </a:p>
        </p:txBody>
      </p:sp>
    </p:spTree>
    <p:extLst>
      <p:ext uri="{BB962C8B-B14F-4D97-AF65-F5344CB8AC3E}">
        <p14:creationId xmlns:p14="http://schemas.microsoft.com/office/powerpoint/2010/main" val="2065838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68">
            <a:extLst>
              <a:ext uri="{FF2B5EF4-FFF2-40B4-BE49-F238E27FC236}">
                <a16:creationId xmlns:a16="http://schemas.microsoft.com/office/drawing/2014/main" id="{EABBD9BE-3E11-5C46-951E-AA72DC192504}"/>
              </a:ext>
            </a:extLst>
          </p:cNvPr>
          <p:cNvPicPr preferRelativeResize="0"/>
          <p:nvPr/>
        </p:nvPicPr>
        <p:blipFill rotWithShape="1">
          <a:blip r:embed="rId2">
            <a:alphaModFix/>
          </a:blip>
          <a:srcRect/>
          <a:stretch/>
        </p:blipFill>
        <p:spPr>
          <a:xfrm>
            <a:off x="928975" y="801855"/>
            <a:ext cx="8048050" cy="5254290"/>
          </a:xfrm>
          <a:prstGeom prst="rect">
            <a:avLst/>
          </a:prstGeom>
          <a:noFill/>
          <a:ln>
            <a:noFill/>
          </a:ln>
        </p:spPr>
      </p:pic>
    </p:spTree>
    <p:extLst>
      <p:ext uri="{BB962C8B-B14F-4D97-AF65-F5344CB8AC3E}">
        <p14:creationId xmlns:p14="http://schemas.microsoft.com/office/powerpoint/2010/main" val="3021518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6" name="Picture 6" descr="Image result for maslow's">
            <a:extLst>
              <a:ext uri="{FF2B5EF4-FFF2-40B4-BE49-F238E27FC236}">
                <a16:creationId xmlns:a16="http://schemas.microsoft.com/office/drawing/2014/main" id="{4614DE7C-3713-8042-BB2C-FA9F23646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44550"/>
            <a:ext cx="7379959" cy="516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959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Image result for herzberg's hygiene factors">
            <a:extLst>
              <a:ext uri="{FF2B5EF4-FFF2-40B4-BE49-F238E27FC236}">
                <a16:creationId xmlns:a16="http://schemas.microsoft.com/office/drawing/2014/main" id="{60832A7D-1013-E94E-8983-D9E522680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143000"/>
            <a:ext cx="9347200" cy="410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814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Image result for herzberg's hygiene factors">
            <a:extLst>
              <a:ext uri="{FF2B5EF4-FFF2-40B4-BE49-F238E27FC236}">
                <a16:creationId xmlns:a16="http://schemas.microsoft.com/office/drawing/2014/main" id="{353F042A-3551-CA49-BE36-F91D30F18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143000"/>
            <a:ext cx="5657850" cy="39392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A3F55A-AC9F-3A49-BC99-5E251D705C63}"/>
              </a:ext>
            </a:extLst>
          </p:cNvPr>
          <p:cNvSpPr txBox="1"/>
          <p:nvPr/>
        </p:nvSpPr>
        <p:spPr>
          <a:xfrm>
            <a:off x="1533525" y="381000"/>
            <a:ext cx="6553200" cy="461665"/>
          </a:xfrm>
          <a:prstGeom prst="rect">
            <a:avLst/>
          </a:prstGeom>
          <a:noFill/>
        </p:spPr>
        <p:txBody>
          <a:bodyPr wrap="square" rtlCol="0">
            <a:spAutoFit/>
          </a:bodyPr>
          <a:lstStyle/>
          <a:p>
            <a:r>
              <a:rPr lang="en-US" sz="2400" dirty="0">
                <a:solidFill>
                  <a:schemeClr val="bg1"/>
                </a:solidFill>
              </a:rPr>
              <a:t>HERZBERG’S MOTIVATORS AND HYGIENE FACTORS</a:t>
            </a:r>
          </a:p>
        </p:txBody>
      </p:sp>
      <p:sp>
        <p:nvSpPr>
          <p:cNvPr id="4" name="Rectangle 3">
            <a:extLst>
              <a:ext uri="{FF2B5EF4-FFF2-40B4-BE49-F238E27FC236}">
                <a16:creationId xmlns:a16="http://schemas.microsoft.com/office/drawing/2014/main" id="{91ABB1AC-CC0D-CB40-8781-42C47C70DFEC}"/>
              </a:ext>
            </a:extLst>
          </p:cNvPr>
          <p:cNvSpPr/>
          <p:nvPr/>
        </p:nvSpPr>
        <p:spPr>
          <a:xfrm>
            <a:off x="1533525" y="5715000"/>
            <a:ext cx="6781800" cy="400110"/>
          </a:xfrm>
          <a:prstGeom prst="rect">
            <a:avLst/>
          </a:prstGeom>
        </p:spPr>
        <p:txBody>
          <a:bodyPr wrap="square">
            <a:spAutoFit/>
          </a:bodyPr>
          <a:lstStyle/>
          <a:p>
            <a:pPr algn="ctr"/>
            <a:r>
              <a:rPr lang="en-GB" sz="2000" b="1" dirty="0">
                <a:solidFill>
                  <a:srgbClr val="FFC000"/>
                </a:solidFill>
              </a:rPr>
              <a:t>Read article on Herzberg's Motivators and Hygiene Factors</a:t>
            </a:r>
          </a:p>
        </p:txBody>
      </p:sp>
    </p:spTree>
    <p:extLst>
      <p:ext uri="{BB962C8B-B14F-4D97-AF65-F5344CB8AC3E}">
        <p14:creationId xmlns:p14="http://schemas.microsoft.com/office/powerpoint/2010/main" val="2266891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19A858-F326-8B47-ABD2-FE1563FC2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1460500"/>
            <a:ext cx="8801100" cy="3937000"/>
          </a:xfrm>
          <a:prstGeom prst="rect">
            <a:avLst/>
          </a:prstGeom>
        </p:spPr>
      </p:pic>
      <p:sp>
        <p:nvSpPr>
          <p:cNvPr id="7" name="TextBox 6">
            <a:extLst>
              <a:ext uri="{FF2B5EF4-FFF2-40B4-BE49-F238E27FC236}">
                <a16:creationId xmlns:a16="http://schemas.microsoft.com/office/drawing/2014/main" id="{E73C2520-1248-1A4D-8223-A8E52086918C}"/>
              </a:ext>
            </a:extLst>
          </p:cNvPr>
          <p:cNvSpPr txBox="1"/>
          <p:nvPr/>
        </p:nvSpPr>
        <p:spPr>
          <a:xfrm>
            <a:off x="762000" y="5867400"/>
            <a:ext cx="8077200" cy="461665"/>
          </a:xfrm>
          <a:prstGeom prst="rect">
            <a:avLst/>
          </a:prstGeom>
          <a:noFill/>
        </p:spPr>
        <p:txBody>
          <a:bodyPr wrap="square" rtlCol="0">
            <a:spAutoFit/>
          </a:bodyPr>
          <a:lstStyle/>
          <a:p>
            <a:r>
              <a:rPr lang="en-US" sz="2400" dirty="0">
                <a:solidFill>
                  <a:srgbClr val="FFC000"/>
                </a:solidFill>
              </a:rPr>
              <a:t>Watch video on 5 Phase Change Model</a:t>
            </a:r>
          </a:p>
        </p:txBody>
      </p:sp>
    </p:spTree>
    <p:extLst>
      <p:ext uri="{BB962C8B-B14F-4D97-AF65-F5344CB8AC3E}">
        <p14:creationId xmlns:p14="http://schemas.microsoft.com/office/powerpoint/2010/main" val="3437848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C69E-51FB-EA4E-8D57-6CCA0343BE5B}"/>
              </a:ext>
            </a:extLst>
          </p:cNvPr>
          <p:cNvSpPr>
            <a:spLocks noGrp="1"/>
          </p:cNvSpPr>
          <p:nvPr>
            <p:ph type="title"/>
          </p:nvPr>
        </p:nvSpPr>
        <p:spPr/>
        <p:txBody>
          <a:bodyPr/>
          <a:lstStyle/>
          <a:p>
            <a:r>
              <a:rPr lang="en-US" dirty="0">
                <a:solidFill>
                  <a:schemeClr val="bg1"/>
                </a:solidFill>
              </a:rPr>
              <a:t>Learning and the Individual Learner</a:t>
            </a:r>
          </a:p>
        </p:txBody>
      </p:sp>
      <p:sp>
        <p:nvSpPr>
          <p:cNvPr id="3" name="TextBox 2">
            <a:extLst>
              <a:ext uri="{FF2B5EF4-FFF2-40B4-BE49-F238E27FC236}">
                <a16:creationId xmlns:a16="http://schemas.microsoft.com/office/drawing/2014/main" id="{DB9CDC7D-1508-7F42-AF03-405E2D4B7389}"/>
              </a:ext>
            </a:extLst>
          </p:cNvPr>
          <p:cNvSpPr txBox="1"/>
          <p:nvPr/>
        </p:nvSpPr>
        <p:spPr>
          <a:xfrm>
            <a:off x="5470422" y="1415180"/>
            <a:ext cx="3940278"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All personal change involves unlearning old ways of behaving and learning new ones</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As a result it is helpful to have a way of looking at the learning process and how different people like to learn</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Kolb described a  cyclical process of adult learning and Honey and Mumford observed different learning styles (this was discussed at our LEAD module)</a:t>
            </a:r>
          </a:p>
        </p:txBody>
      </p:sp>
      <p:sp>
        <p:nvSpPr>
          <p:cNvPr id="4" name="TextBox 3">
            <a:extLst>
              <a:ext uri="{FF2B5EF4-FFF2-40B4-BE49-F238E27FC236}">
                <a16:creationId xmlns:a16="http://schemas.microsoft.com/office/drawing/2014/main" id="{68859CAB-BC7E-B74F-9929-B96D673633F5}"/>
              </a:ext>
            </a:extLst>
          </p:cNvPr>
          <p:cNvSpPr txBox="1"/>
          <p:nvPr/>
        </p:nvSpPr>
        <p:spPr>
          <a:xfrm>
            <a:off x="495300" y="1690062"/>
            <a:ext cx="4953000" cy="3477875"/>
          </a:xfrm>
          <a:prstGeom prst="rect">
            <a:avLst/>
          </a:prstGeom>
          <a:noFill/>
        </p:spPr>
        <p:txBody>
          <a:bodyPr wrap="square" rtlCol="0">
            <a:spAutoFit/>
          </a:bodyPr>
          <a:lstStyle/>
          <a:p>
            <a:r>
              <a:rPr lang="en-US" sz="2000" dirty="0">
                <a:solidFill>
                  <a:schemeClr val="bg1"/>
                </a:solidFill>
              </a:rPr>
              <a:t>Effective change managers need to understand the connection between change and learning and would greatly benefit on good working knowledge of learning theory, skills development, training planning and coaching.</a:t>
            </a:r>
          </a:p>
          <a:p>
            <a:endParaRPr lang="en-US" sz="2000" dirty="0">
              <a:solidFill>
                <a:schemeClr val="bg1"/>
              </a:solidFill>
            </a:endParaRPr>
          </a:p>
          <a:p>
            <a:r>
              <a:rPr lang="en-US" sz="2000" dirty="0">
                <a:solidFill>
                  <a:schemeClr val="bg1"/>
                </a:solidFill>
              </a:rPr>
              <a:t>Change managers also need to understand how people react to change – why they embrace or resist it, the impact of motivations and of personality.</a:t>
            </a:r>
          </a:p>
        </p:txBody>
      </p:sp>
      <p:sp>
        <p:nvSpPr>
          <p:cNvPr id="5" name="Rectangle 4">
            <a:extLst>
              <a:ext uri="{FF2B5EF4-FFF2-40B4-BE49-F238E27FC236}">
                <a16:creationId xmlns:a16="http://schemas.microsoft.com/office/drawing/2014/main" id="{35AE0135-7654-AF4A-9A4D-D5DCD4DE5770}"/>
              </a:ext>
            </a:extLst>
          </p:cNvPr>
          <p:cNvSpPr/>
          <p:nvPr/>
        </p:nvSpPr>
        <p:spPr>
          <a:xfrm>
            <a:off x="517422" y="5765643"/>
            <a:ext cx="4953000" cy="646331"/>
          </a:xfrm>
          <a:prstGeom prst="rect">
            <a:avLst/>
          </a:prstGeom>
        </p:spPr>
        <p:txBody>
          <a:bodyPr>
            <a:spAutoFit/>
          </a:bodyPr>
          <a:lstStyle/>
          <a:p>
            <a:r>
              <a:rPr lang="en-US" dirty="0">
                <a:solidFill>
                  <a:srgbClr val="FFC000"/>
                </a:solidFill>
              </a:rPr>
              <a:t>Reflect on learning about the different learning styles from the LEAD module</a:t>
            </a:r>
          </a:p>
        </p:txBody>
      </p:sp>
    </p:spTree>
    <p:extLst>
      <p:ext uri="{BB962C8B-B14F-4D97-AF65-F5344CB8AC3E}">
        <p14:creationId xmlns:p14="http://schemas.microsoft.com/office/powerpoint/2010/main" val="1599084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F3A4-9976-5548-9597-1BDD3494A1F2}"/>
              </a:ext>
            </a:extLst>
          </p:cNvPr>
          <p:cNvSpPr>
            <a:spLocks noGrp="1"/>
          </p:cNvSpPr>
          <p:nvPr>
            <p:ph type="title"/>
          </p:nvPr>
        </p:nvSpPr>
        <p:spPr>
          <a:xfrm>
            <a:off x="867717" y="1613157"/>
            <a:ext cx="2313633" cy="1815843"/>
          </a:xfrm>
        </p:spPr>
        <p:txBody>
          <a:bodyPr>
            <a:normAutofit fontScale="90000"/>
          </a:bodyPr>
          <a:lstStyle/>
          <a:p>
            <a:pPr algn="ctr"/>
            <a:r>
              <a:rPr lang="en-US" sz="3100" dirty="0">
                <a:solidFill>
                  <a:srgbClr val="FFFFFF"/>
                </a:solidFill>
              </a:rPr>
              <a:t>Honey and Mumford</a:t>
            </a:r>
            <a:br>
              <a:rPr lang="en-US" sz="3100" dirty="0">
                <a:solidFill>
                  <a:srgbClr val="FFFFFF"/>
                </a:solidFill>
              </a:rPr>
            </a:br>
            <a:r>
              <a:rPr lang="en-US" sz="3100" dirty="0">
                <a:solidFill>
                  <a:srgbClr val="FFFFFF"/>
                </a:solidFill>
              </a:rPr>
              <a:t>Learning Style Model</a:t>
            </a:r>
          </a:p>
        </p:txBody>
      </p:sp>
      <p:pic>
        <p:nvPicPr>
          <p:cNvPr id="8" name="Content Placeholder 4">
            <a:extLst>
              <a:ext uri="{FF2B5EF4-FFF2-40B4-BE49-F238E27FC236}">
                <a16:creationId xmlns:a16="http://schemas.microsoft.com/office/drawing/2014/main" id="{C4CCDC14-B12E-E749-B0D7-AF26E48AC2C8}"/>
              </a:ext>
            </a:extLst>
          </p:cNvPr>
          <p:cNvPicPr>
            <a:picLocks noChangeAspect="1"/>
          </p:cNvPicPr>
          <p:nvPr/>
        </p:nvPicPr>
        <p:blipFill>
          <a:blip r:embed="rId2"/>
          <a:stretch>
            <a:fillRect/>
          </a:stretch>
        </p:blipFill>
        <p:spPr>
          <a:xfrm>
            <a:off x="3886200" y="430800"/>
            <a:ext cx="5098562" cy="5073069"/>
          </a:xfrm>
          <a:prstGeom prst="rect">
            <a:avLst/>
          </a:prstGeom>
        </p:spPr>
      </p:pic>
      <p:sp>
        <p:nvSpPr>
          <p:cNvPr id="3" name="Rectangle 2">
            <a:extLst>
              <a:ext uri="{FF2B5EF4-FFF2-40B4-BE49-F238E27FC236}">
                <a16:creationId xmlns:a16="http://schemas.microsoft.com/office/drawing/2014/main" id="{829ADE94-DA3B-0D4C-ACFE-BC1D6945BDDF}"/>
              </a:ext>
            </a:extLst>
          </p:cNvPr>
          <p:cNvSpPr/>
          <p:nvPr/>
        </p:nvSpPr>
        <p:spPr>
          <a:xfrm>
            <a:off x="867716" y="5545123"/>
            <a:ext cx="8117045" cy="923330"/>
          </a:xfrm>
          <a:prstGeom prst="rect">
            <a:avLst/>
          </a:prstGeom>
        </p:spPr>
        <p:txBody>
          <a:bodyPr wrap="square">
            <a:spAutoFit/>
          </a:bodyPr>
          <a:lstStyle/>
          <a:p>
            <a:endParaRPr lang="en-US" dirty="0">
              <a:solidFill>
                <a:schemeClr val="bg1"/>
              </a:solidFill>
            </a:endParaRPr>
          </a:p>
          <a:p>
            <a:r>
              <a:rPr lang="en-US" dirty="0">
                <a:solidFill>
                  <a:srgbClr val="FFC000"/>
                </a:solidFill>
              </a:rPr>
              <a:t>Reflect on learning about the different learning styles from the LEAD module (Day 1 face to face workshop)</a:t>
            </a:r>
          </a:p>
        </p:txBody>
      </p:sp>
    </p:spTree>
    <p:extLst>
      <p:ext uri="{BB962C8B-B14F-4D97-AF65-F5344CB8AC3E}">
        <p14:creationId xmlns:p14="http://schemas.microsoft.com/office/powerpoint/2010/main" val="224907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6C4B3-32DD-A342-80A2-C72B8466839C}"/>
              </a:ext>
            </a:extLst>
          </p:cNvPr>
          <p:cNvSpPr>
            <a:spLocks noGrp="1"/>
          </p:cNvSpPr>
          <p:nvPr>
            <p:ph type="title"/>
          </p:nvPr>
        </p:nvSpPr>
        <p:spPr/>
        <p:txBody>
          <a:bodyPr/>
          <a:lstStyle/>
          <a:p>
            <a:r>
              <a:rPr lang="en-US" dirty="0">
                <a:solidFill>
                  <a:schemeClr val="bg1"/>
                </a:solidFill>
              </a:rPr>
              <a:t>David Kolb Learning Cycle</a:t>
            </a:r>
          </a:p>
        </p:txBody>
      </p:sp>
      <p:pic>
        <p:nvPicPr>
          <p:cNvPr id="36866" name="Picture 2" descr="Image result for david kolb learning cycle">
            <a:extLst>
              <a:ext uri="{FF2B5EF4-FFF2-40B4-BE49-F238E27FC236}">
                <a16:creationId xmlns:a16="http://schemas.microsoft.com/office/drawing/2014/main" id="{22A0ABE1-F3E4-D14B-BA2A-14A567841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311" y="2743200"/>
            <a:ext cx="5995377" cy="289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F96029-DB99-7B46-BA45-E07ADCD1125C}"/>
              </a:ext>
            </a:extLst>
          </p:cNvPr>
          <p:cNvSpPr txBox="1"/>
          <p:nvPr/>
        </p:nvSpPr>
        <p:spPr>
          <a:xfrm>
            <a:off x="4267199" y="2157988"/>
            <a:ext cx="1371600" cy="369332"/>
          </a:xfrm>
          <a:prstGeom prst="rect">
            <a:avLst/>
          </a:prstGeom>
          <a:noFill/>
        </p:spPr>
        <p:txBody>
          <a:bodyPr wrap="square" rtlCol="0">
            <a:spAutoFit/>
          </a:bodyPr>
          <a:lstStyle/>
          <a:p>
            <a:pPr algn="ctr"/>
            <a:r>
              <a:rPr lang="en-US" dirty="0">
                <a:solidFill>
                  <a:schemeClr val="bg1"/>
                </a:solidFill>
              </a:rPr>
              <a:t>ACTIVIST</a:t>
            </a:r>
          </a:p>
        </p:txBody>
      </p:sp>
      <p:sp>
        <p:nvSpPr>
          <p:cNvPr id="5" name="TextBox 4">
            <a:extLst>
              <a:ext uri="{FF2B5EF4-FFF2-40B4-BE49-F238E27FC236}">
                <a16:creationId xmlns:a16="http://schemas.microsoft.com/office/drawing/2014/main" id="{965F0BD9-195D-124C-A2D3-41B063043E23}"/>
              </a:ext>
            </a:extLst>
          </p:cNvPr>
          <p:cNvSpPr txBox="1"/>
          <p:nvPr/>
        </p:nvSpPr>
        <p:spPr>
          <a:xfrm>
            <a:off x="8039100" y="4006334"/>
            <a:ext cx="1371600" cy="369332"/>
          </a:xfrm>
          <a:prstGeom prst="rect">
            <a:avLst/>
          </a:prstGeom>
          <a:noFill/>
        </p:spPr>
        <p:txBody>
          <a:bodyPr wrap="square" rtlCol="0">
            <a:spAutoFit/>
          </a:bodyPr>
          <a:lstStyle/>
          <a:p>
            <a:pPr algn="ctr"/>
            <a:r>
              <a:rPr lang="en-US" dirty="0">
                <a:solidFill>
                  <a:schemeClr val="bg1"/>
                </a:solidFill>
              </a:rPr>
              <a:t>REFLECTOR</a:t>
            </a:r>
          </a:p>
        </p:txBody>
      </p:sp>
      <p:sp>
        <p:nvSpPr>
          <p:cNvPr id="6" name="TextBox 5">
            <a:extLst>
              <a:ext uri="{FF2B5EF4-FFF2-40B4-BE49-F238E27FC236}">
                <a16:creationId xmlns:a16="http://schemas.microsoft.com/office/drawing/2014/main" id="{49C1482A-FD90-674C-A712-A5FB403EBBBF}"/>
              </a:ext>
            </a:extLst>
          </p:cNvPr>
          <p:cNvSpPr txBox="1"/>
          <p:nvPr/>
        </p:nvSpPr>
        <p:spPr>
          <a:xfrm>
            <a:off x="4364182" y="6107668"/>
            <a:ext cx="1371600" cy="369332"/>
          </a:xfrm>
          <a:prstGeom prst="rect">
            <a:avLst/>
          </a:prstGeom>
          <a:noFill/>
        </p:spPr>
        <p:txBody>
          <a:bodyPr wrap="square" rtlCol="0">
            <a:spAutoFit/>
          </a:bodyPr>
          <a:lstStyle/>
          <a:p>
            <a:pPr algn="ctr"/>
            <a:r>
              <a:rPr lang="en-US" dirty="0">
                <a:solidFill>
                  <a:schemeClr val="bg1"/>
                </a:solidFill>
              </a:rPr>
              <a:t>THEORIST</a:t>
            </a:r>
          </a:p>
        </p:txBody>
      </p:sp>
      <p:sp>
        <p:nvSpPr>
          <p:cNvPr id="7" name="TextBox 6">
            <a:extLst>
              <a:ext uri="{FF2B5EF4-FFF2-40B4-BE49-F238E27FC236}">
                <a16:creationId xmlns:a16="http://schemas.microsoft.com/office/drawing/2014/main" id="{B2A874AC-C661-004F-A9F9-5E4C952D9EF4}"/>
              </a:ext>
            </a:extLst>
          </p:cNvPr>
          <p:cNvSpPr txBox="1"/>
          <p:nvPr/>
        </p:nvSpPr>
        <p:spPr>
          <a:xfrm>
            <a:off x="304800" y="4051069"/>
            <a:ext cx="1606305" cy="369332"/>
          </a:xfrm>
          <a:prstGeom prst="rect">
            <a:avLst/>
          </a:prstGeom>
          <a:noFill/>
        </p:spPr>
        <p:txBody>
          <a:bodyPr wrap="square" rtlCol="0">
            <a:spAutoFit/>
          </a:bodyPr>
          <a:lstStyle/>
          <a:p>
            <a:pPr algn="ctr"/>
            <a:r>
              <a:rPr lang="en-US" dirty="0">
                <a:solidFill>
                  <a:schemeClr val="bg1"/>
                </a:solidFill>
              </a:rPr>
              <a:t>PRAGMATIST</a:t>
            </a:r>
          </a:p>
        </p:txBody>
      </p:sp>
    </p:spTree>
    <p:extLst>
      <p:ext uri="{BB962C8B-B14F-4D97-AF65-F5344CB8AC3E}">
        <p14:creationId xmlns:p14="http://schemas.microsoft.com/office/powerpoint/2010/main" val="3898253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6B80-F510-2E4D-82FB-252DA6DB3447}"/>
              </a:ext>
            </a:extLst>
          </p:cNvPr>
          <p:cNvSpPr>
            <a:spLocks noGrp="1"/>
          </p:cNvSpPr>
          <p:nvPr>
            <p:ph type="title"/>
          </p:nvPr>
        </p:nvSpPr>
        <p:spPr/>
        <p:txBody>
          <a:bodyPr>
            <a:normAutofit fontScale="90000"/>
          </a:bodyPr>
          <a:lstStyle/>
          <a:p>
            <a:r>
              <a:rPr lang="en-US" dirty="0">
                <a:solidFill>
                  <a:schemeClr val="bg1"/>
                </a:solidFill>
              </a:rPr>
              <a:t>EXAMPLES OF PREFERENCES OF DIFFERENT LEARNERS</a:t>
            </a:r>
          </a:p>
        </p:txBody>
      </p:sp>
      <p:graphicFrame>
        <p:nvGraphicFramePr>
          <p:cNvPr id="5" name="Table 4">
            <a:extLst>
              <a:ext uri="{FF2B5EF4-FFF2-40B4-BE49-F238E27FC236}">
                <a16:creationId xmlns:a16="http://schemas.microsoft.com/office/drawing/2014/main" id="{AE763E4C-F990-A841-BC06-A1DF79553989}"/>
              </a:ext>
            </a:extLst>
          </p:cNvPr>
          <p:cNvGraphicFramePr>
            <a:graphicFrameLocks noGrp="1"/>
          </p:cNvGraphicFramePr>
          <p:nvPr>
            <p:extLst>
              <p:ext uri="{D42A27DB-BD31-4B8C-83A1-F6EECF244321}">
                <p14:modId xmlns:p14="http://schemas.microsoft.com/office/powerpoint/2010/main" val="2811288953"/>
              </p:ext>
            </p:extLst>
          </p:nvPr>
        </p:nvGraphicFramePr>
        <p:xfrm>
          <a:off x="1028700" y="1715029"/>
          <a:ext cx="7848600" cy="3797439"/>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1419332400"/>
                    </a:ext>
                  </a:extLst>
                </a:gridCol>
                <a:gridCol w="3924300">
                  <a:extLst>
                    <a:ext uri="{9D8B030D-6E8A-4147-A177-3AD203B41FA5}">
                      <a16:colId xmlns:a16="http://schemas.microsoft.com/office/drawing/2014/main" val="1908145160"/>
                    </a:ext>
                  </a:extLst>
                </a:gridCol>
              </a:tblGrid>
              <a:tr h="391828">
                <a:tc>
                  <a:txBody>
                    <a:bodyPr/>
                    <a:lstStyle/>
                    <a:p>
                      <a:r>
                        <a:rPr lang="en-US" dirty="0">
                          <a:solidFill>
                            <a:schemeClr val="bg1"/>
                          </a:solidFill>
                        </a:rPr>
                        <a:t>ACTIVIST</a:t>
                      </a:r>
                    </a:p>
                  </a:txBody>
                  <a:tcPr/>
                </a:tc>
                <a:tc>
                  <a:txBody>
                    <a:bodyPr/>
                    <a:lstStyle/>
                    <a:p>
                      <a:r>
                        <a:rPr lang="en-US" dirty="0">
                          <a:solidFill>
                            <a:schemeClr val="bg1"/>
                          </a:solidFill>
                        </a:rPr>
                        <a:t>REFLECTORS</a:t>
                      </a:r>
                    </a:p>
                  </a:txBody>
                  <a:tcPr/>
                </a:tc>
                <a:extLst>
                  <a:ext uri="{0D108BD9-81ED-4DB2-BD59-A6C34878D82A}">
                    <a16:rowId xmlns:a16="http://schemas.microsoft.com/office/drawing/2014/main" val="2613423314"/>
                  </a:ext>
                </a:extLst>
              </a:tr>
              <a:tr h="1550743">
                <a:tc>
                  <a:txBody>
                    <a:bodyPr/>
                    <a:lstStyle/>
                    <a:p>
                      <a:pPr marL="285750" indent="-285750">
                        <a:buFont typeface="Arial" panose="020B0604020202020204" pitchFamily="34" charset="0"/>
                        <a:buChar char="•"/>
                      </a:pPr>
                      <a:r>
                        <a:rPr lang="en-US" dirty="0">
                          <a:solidFill>
                            <a:schemeClr val="bg1"/>
                          </a:solidFill>
                        </a:rPr>
                        <a:t>On-job learning trial and error</a:t>
                      </a:r>
                    </a:p>
                    <a:p>
                      <a:pPr marL="285750" indent="-285750">
                        <a:buFont typeface="Arial" panose="020B0604020202020204" pitchFamily="34" charset="0"/>
                        <a:buChar char="•"/>
                      </a:pPr>
                      <a:r>
                        <a:rPr lang="en-US" dirty="0">
                          <a:solidFill>
                            <a:schemeClr val="bg1"/>
                          </a:solidFill>
                        </a:rPr>
                        <a:t>Coaching from a respected practitioner</a:t>
                      </a:r>
                    </a:p>
                    <a:p>
                      <a:pPr marL="285750" indent="-285750">
                        <a:buFont typeface="Arial" panose="020B0604020202020204" pitchFamily="34" charset="0"/>
                        <a:buChar char="•"/>
                      </a:pPr>
                      <a:r>
                        <a:rPr lang="en-US" dirty="0">
                          <a:solidFill>
                            <a:schemeClr val="bg1"/>
                          </a:solidFill>
                        </a:rPr>
                        <a:t>Activity-based learning in groups</a:t>
                      </a:r>
                    </a:p>
                    <a:p>
                      <a:pPr marL="285750" indent="-285750">
                        <a:buFont typeface="Arial" panose="020B0604020202020204" pitchFamily="34" charset="0"/>
                        <a:buChar char="•"/>
                      </a:pPr>
                      <a:r>
                        <a:rPr lang="en-US" dirty="0">
                          <a:solidFill>
                            <a:schemeClr val="bg1"/>
                          </a:solidFill>
                        </a:rPr>
                        <a:t>Well-simulated work environments</a:t>
                      </a:r>
                    </a:p>
                  </a:txBody>
                  <a:tcPr>
                    <a:solidFill>
                      <a:schemeClr val="tx2">
                        <a:lumMod val="40000"/>
                        <a:lumOff val="60000"/>
                      </a:schemeClr>
                    </a:solidFill>
                  </a:tcPr>
                </a:tc>
                <a:tc>
                  <a:txBody>
                    <a:bodyPr/>
                    <a:lstStyle/>
                    <a:p>
                      <a:r>
                        <a:rPr lang="en-US" dirty="0">
                          <a:solidFill>
                            <a:schemeClr val="bg1"/>
                          </a:solidFill>
                        </a:rPr>
                        <a:t>Observing others “live” or on video</a:t>
                      </a:r>
                    </a:p>
                    <a:p>
                      <a:r>
                        <a:rPr lang="en-US" dirty="0">
                          <a:solidFill>
                            <a:schemeClr val="bg1"/>
                          </a:solidFill>
                        </a:rPr>
                        <a:t>Action learning sets </a:t>
                      </a:r>
                    </a:p>
                    <a:p>
                      <a:r>
                        <a:rPr lang="en-US" dirty="0">
                          <a:solidFill>
                            <a:schemeClr val="bg1"/>
                          </a:solidFill>
                        </a:rPr>
                        <a:t>Making notes and keeping learning diary</a:t>
                      </a:r>
                    </a:p>
                    <a:p>
                      <a:r>
                        <a:rPr lang="en-US" dirty="0">
                          <a:solidFill>
                            <a:schemeClr val="bg1"/>
                          </a:solidFill>
                        </a:rPr>
                        <a:t>Well-Stimulated work environments</a:t>
                      </a:r>
                    </a:p>
                  </a:txBody>
                  <a:tcPr>
                    <a:solidFill>
                      <a:schemeClr val="tx2">
                        <a:lumMod val="40000"/>
                        <a:lumOff val="60000"/>
                      </a:schemeClr>
                    </a:solidFill>
                  </a:tcPr>
                </a:tc>
                <a:extLst>
                  <a:ext uri="{0D108BD9-81ED-4DB2-BD59-A6C34878D82A}">
                    <a16:rowId xmlns:a16="http://schemas.microsoft.com/office/drawing/2014/main" val="3260205898"/>
                  </a:ext>
                </a:extLst>
              </a:tr>
              <a:tr h="391828">
                <a:tc>
                  <a:txBody>
                    <a:bodyPr/>
                    <a:lstStyle/>
                    <a:p>
                      <a:r>
                        <a:rPr lang="en-US" dirty="0">
                          <a:solidFill>
                            <a:schemeClr val="bg1"/>
                          </a:solidFill>
                        </a:rPr>
                        <a:t>PRAGMATISTS</a:t>
                      </a:r>
                    </a:p>
                  </a:txBody>
                  <a:tcPr>
                    <a:solidFill>
                      <a:schemeClr val="tx2">
                        <a:lumMod val="60000"/>
                        <a:lumOff val="40000"/>
                      </a:schemeClr>
                    </a:solidFill>
                  </a:tcPr>
                </a:tc>
                <a:tc>
                  <a:txBody>
                    <a:bodyPr/>
                    <a:lstStyle/>
                    <a:p>
                      <a:r>
                        <a:rPr lang="en-US" dirty="0">
                          <a:solidFill>
                            <a:schemeClr val="bg1"/>
                          </a:solidFill>
                        </a:rPr>
                        <a:t>THEORISTS</a:t>
                      </a:r>
                    </a:p>
                  </a:txBody>
                  <a:tcPr>
                    <a:solidFill>
                      <a:schemeClr val="tx2">
                        <a:lumMod val="60000"/>
                        <a:lumOff val="40000"/>
                      </a:schemeClr>
                    </a:solidFill>
                  </a:tcPr>
                </a:tc>
                <a:extLst>
                  <a:ext uri="{0D108BD9-81ED-4DB2-BD59-A6C34878D82A}">
                    <a16:rowId xmlns:a16="http://schemas.microsoft.com/office/drawing/2014/main" val="1492772669"/>
                  </a:ext>
                </a:extLst>
              </a:tr>
              <a:tr h="391828">
                <a:tc>
                  <a:txBody>
                    <a:bodyPr/>
                    <a:lstStyle/>
                    <a:p>
                      <a:pPr marL="285750" indent="-285750">
                        <a:buFont typeface="Arial" panose="020B0604020202020204" pitchFamily="34" charset="0"/>
                        <a:buChar char="•"/>
                      </a:pPr>
                      <a:r>
                        <a:rPr lang="en-US" dirty="0">
                          <a:solidFill>
                            <a:schemeClr val="bg1"/>
                          </a:solidFill>
                        </a:rPr>
                        <a:t>Practical workshops</a:t>
                      </a:r>
                    </a:p>
                    <a:p>
                      <a:pPr marL="285750" indent="-285750">
                        <a:buFont typeface="Arial" panose="020B0604020202020204" pitchFamily="34" charset="0"/>
                        <a:buChar char="•"/>
                      </a:pPr>
                      <a:r>
                        <a:rPr lang="en-US" dirty="0">
                          <a:solidFill>
                            <a:schemeClr val="bg1"/>
                          </a:solidFill>
                        </a:rPr>
                        <a:t>On-job learning by trial and error</a:t>
                      </a:r>
                    </a:p>
                    <a:p>
                      <a:pPr marL="285750" indent="-285750">
                        <a:buFont typeface="Arial" panose="020B0604020202020204" pitchFamily="34" charset="0"/>
                        <a:buChar char="•"/>
                      </a:pPr>
                      <a:r>
                        <a:rPr lang="en-US" dirty="0">
                          <a:solidFill>
                            <a:schemeClr val="bg1"/>
                          </a:solidFill>
                        </a:rPr>
                        <a:t>Applying tools and models to practice situations</a:t>
                      </a:r>
                    </a:p>
                    <a:p>
                      <a:pPr marL="285750" indent="-285750">
                        <a:buFont typeface="Arial" panose="020B0604020202020204" pitchFamily="34" charset="0"/>
                        <a:buChar char="•"/>
                      </a:pPr>
                      <a:r>
                        <a:rPr lang="en-US" dirty="0">
                          <a:solidFill>
                            <a:schemeClr val="bg1"/>
                          </a:solidFill>
                        </a:rPr>
                        <a:t>Well-simulated work environments</a:t>
                      </a:r>
                    </a:p>
                  </a:txBody>
                  <a:tcPr>
                    <a:solidFill>
                      <a:schemeClr val="tx2">
                        <a:lumMod val="40000"/>
                        <a:lumOff val="60000"/>
                      </a:schemeClr>
                    </a:solidFill>
                  </a:tcPr>
                </a:tc>
                <a:tc>
                  <a:txBody>
                    <a:bodyPr/>
                    <a:lstStyle/>
                    <a:p>
                      <a:pPr marL="285750" indent="-285750">
                        <a:buFont typeface="Arial" panose="020B0604020202020204" pitchFamily="34" charset="0"/>
                        <a:buChar char="•"/>
                      </a:pPr>
                      <a:r>
                        <a:rPr lang="en-US" dirty="0">
                          <a:solidFill>
                            <a:schemeClr val="bg1"/>
                          </a:solidFill>
                        </a:rPr>
                        <a:t>Courses and seminars</a:t>
                      </a:r>
                    </a:p>
                    <a:p>
                      <a:pPr marL="285750" indent="-285750">
                        <a:buFont typeface="Arial" panose="020B0604020202020204" pitchFamily="34" charset="0"/>
                        <a:buChar char="•"/>
                      </a:pPr>
                      <a:r>
                        <a:rPr lang="en-US" dirty="0">
                          <a:solidFill>
                            <a:schemeClr val="bg1"/>
                          </a:solidFill>
                        </a:rPr>
                        <a:t>Lecture and presentations</a:t>
                      </a:r>
                    </a:p>
                    <a:p>
                      <a:pPr marL="285750" indent="-285750">
                        <a:buFont typeface="Arial" panose="020B0604020202020204" pitchFamily="34" charset="0"/>
                        <a:buChar char="•"/>
                      </a:pPr>
                      <a:r>
                        <a:rPr lang="en-US" dirty="0">
                          <a:solidFill>
                            <a:schemeClr val="bg1"/>
                          </a:solidFill>
                        </a:rPr>
                        <a:t>Reading and personal research</a:t>
                      </a:r>
                    </a:p>
                    <a:p>
                      <a:pPr marL="285750" indent="-285750">
                        <a:buFont typeface="Arial" panose="020B0604020202020204" pitchFamily="34" charset="0"/>
                        <a:buChar char="•"/>
                      </a:pPr>
                      <a:r>
                        <a:rPr lang="en-US" dirty="0">
                          <a:solidFill>
                            <a:schemeClr val="bg1"/>
                          </a:solidFill>
                        </a:rPr>
                        <a:t>Well-simulated work environments</a:t>
                      </a:r>
                    </a:p>
                  </a:txBody>
                  <a:tcPr>
                    <a:solidFill>
                      <a:schemeClr val="tx2">
                        <a:lumMod val="40000"/>
                        <a:lumOff val="60000"/>
                      </a:schemeClr>
                    </a:solidFill>
                  </a:tcPr>
                </a:tc>
                <a:extLst>
                  <a:ext uri="{0D108BD9-81ED-4DB2-BD59-A6C34878D82A}">
                    <a16:rowId xmlns:a16="http://schemas.microsoft.com/office/drawing/2014/main" val="4274530099"/>
                  </a:ext>
                </a:extLst>
              </a:tr>
            </a:tbl>
          </a:graphicData>
        </a:graphic>
      </p:graphicFrame>
    </p:spTree>
    <p:extLst>
      <p:ext uri="{BB962C8B-B14F-4D97-AF65-F5344CB8AC3E}">
        <p14:creationId xmlns:p14="http://schemas.microsoft.com/office/powerpoint/2010/main" val="3389740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FC06-99C0-EB44-B1A2-EA74AC5A213D}"/>
              </a:ext>
            </a:extLst>
          </p:cNvPr>
          <p:cNvSpPr>
            <a:spLocks noGrp="1"/>
          </p:cNvSpPr>
          <p:nvPr>
            <p:ph type="title"/>
          </p:nvPr>
        </p:nvSpPr>
        <p:spPr/>
        <p:txBody>
          <a:bodyPr>
            <a:noAutofit/>
          </a:bodyPr>
          <a:lstStyle/>
          <a:p>
            <a:r>
              <a:rPr lang="en-US" sz="3200" dirty="0">
                <a:solidFill>
                  <a:schemeClr val="bg1"/>
                </a:solidFill>
              </a:rPr>
              <a:t>Learning New Skills: </a:t>
            </a:r>
            <a:br>
              <a:rPr lang="en-US" sz="3200" dirty="0">
                <a:solidFill>
                  <a:schemeClr val="bg1"/>
                </a:solidFill>
              </a:rPr>
            </a:br>
            <a:r>
              <a:rPr lang="en-US" sz="3200" dirty="0">
                <a:solidFill>
                  <a:schemeClr val="bg1"/>
                </a:solidFill>
              </a:rPr>
              <a:t>Conscious Competence Learning Model</a:t>
            </a:r>
          </a:p>
        </p:txBody>
      </p:sp>
      <p:pic>
        <p:nvPicPr>
          <p:cNvPr id="37894" name="Picture 6" descr="Image result for conscious competence learning model">
            <a:extLst>
              <a:ext uri="{FF2B5EF4-FFF2-40B4-BE49-F238E27FC236}">
                <a16:creationId xmlns:a16="http://schemas.microsoft.com/office/drawing/2014/main" id="{4AE42636-C0FA-354A-90E5-28484E00E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981200"/>
            <a:ext cx="4602555" cy="37338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a:extLst>
              <a:ext uri="{FF2B5EF4-FFF2-40B4-BE49-F238E27FC236}">
                <a16:creationId xmlns:a16="http://schemas.microsoft.com/office/drawing/2014/main" id="{3A3E6F06-681E-CE42-ABFA-FB760A7815FA}"/>
              </a:ext>
            </a:extLst>
          </p:cNvPr>
          <p:cNvSpPr/>
          <p:nvPr/>
        </p:nvSpPr>
        <p:spPr>
          <a:xfrm>
            <a:off x="7010400" y="1767840"/>
            <a:ext cx="1752600" cy="1051560"/>
          </a:xfrm>
          <a:prstGeom prst="wedgeRoundRectCallout">
            <a:avLst>
              <a:gd name="adj1" fmla="val -61089"/>
              <a:gd name="adj2" fmla="val 89528"/>
              <a:gd name="adj3" fmla="val 16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know not to do my current job</a:t>
            </a:r>
          </a:p>
        </p:txBody>
      </p:sp>
      <p:sp>
        <p:nvSpPr>
          <p:cNvPr id="8" name="Rounded Rectangular Callout 7">
            <a:extLst>
              <a:ext uri="{FF2B5EF4-FFF2-40B4-BE49-F238E27FC236}">
                <a16:creationId xmlns:a16="http://schemas.microsoft.com/office/drawing/2014/main" id="{774DDD4E-4C02-E845-8C86-E976BBBA50F7}"/>
              </a:ext>
            </a:extLst>
          </p:cNvPr>
          <p:cNvSpPr/>
          <p:nvPr/>
        </p:nvSpPr>
        <p:spPr>
          <a:xfrm>
            <a:off x="7391400" y="3839095"/>
            <a:ext cx="1600200" cy="1360515"/>
          </a:xfrm>
          <a:prstGeom prst="wedgeRoundRectCallout">
            <a:avLst>
              <a:gd name="adj1" fmla="val -82907"/>
              <a:gd name="adj2" fmla="val 32800"/>
              <a:gd name="adj3" fmla="val 16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 have to learn a new way of working and it is challenging</a:t>
            </a:r>
          </a:p>
        </p:txBody>
      </p:sp>
      <p:sp>
        <p:nvSpPr>
          <p:cNvPr id="9" name="Rounded Rectangular Callout 8">
            <a:extLst>
              <a:ext uri="{FF2B5EF4-FFF2-40B4-BE49-F238E27FC236}">
                <a16:creationId xmlns:a16="http://schemas.microsoft.com/office/drawing/2014/main" id="{21F60A1A-4E5A-BE40-9E6B-EF4CB16BF89F}"/>
              </a:ext>
            </a:extLst>
          </p:cNvPr>
          <p:cNvSpPr/>
          <p:nvPr/>
        </p:nvSpPr>
        <p:spPr>
          <a:xfrm>
            <a:off x="259155" y="1767840"/>
            <a:ext cx="1752600" cy="1051560"/>
          </a:xfrm>
          <a:prstGeom prst="wedgeRoundRectCallout">
            <a:avLst>
              <a:gd name="adj1" fmla="val 52745"/>
              <a:gd name="adj2" fmla="val 91971"/>
              <a:gd name="adj3" fmla="val 16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can do this quite easily now</a:t>
            </a:r>
          </a:p>
        </p:txBody>
      </p:sp>
      <p:sp>
        <p:nvSpPr>
          <p:cNvPr id="10" name="Rounded Rectangular Callout 9">
            <a:extLst>
              <a:ext uri="{FF2B5EF4-FFF2-40B4-BE49-F238E27FC236}">
                <a16:creationId xmlns:a16="http://schemas.microsoft.com/office/drawing/2014/main" id="{E82CD137-559B-E74E-94B3-31C63455E572}"/>
              </a:ext>
            </a:extLst>
          </p:cNvPr>
          <p:cNvSpPr/>
          <p:nvPr/>
        </p:nvSpPr>
        <p:spPr>
          <a:xfrm>
            <a:off x="152400" y="3657600"/>
            <a:ext cx="1859355" cy="1051560"/>
          </a:xfrm>
          <a:prstGeom prst="wedgeRoundRectCallout">
            <a:avLst>
              <a:gd name="adj1" fmla="val 50498"/>
              <a:gd name="adj2" fmla="val 85245"/>
              <a:gd name="adj3" fmla="val 16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am making progress as long as I take it slowly</a:t>
            </a:r>
          </a:p>
        </p:txBody>
      </p:sp>
    </p:spTree>
    <p:extLst>
      <p:ext uri="{BB962C8B-B14F-4D97-AF65-F5344CB8AC3E}">
        <p14:creationId xmlns:p14="http://schemas.microsoft.com/office/powerpoint/2010/main" val="1608190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9197-95DD-7B47-911E-D437135D7137}"/>
              </a:ext>
            </a:extLst>
          </p:cNvPr>
          <p:cNvSpPr>
            <a:spLocks noGrp="1"/>
          </p:cNvSpPr>
          <p:nvPr>
            <p:ph type="title"/>
          </p:nvPr>
        </p:nvSpPr>
        <p:spPr>
          <a:xfrm>
            <a:off x="495300" y="2286000"/>
            <a:ext cx="8915400" cy="1143000"/>
          </a:xfrm>
        </p:spPr>
        <p:txBody>
          <a:bodyPr>
            <a:normAutofit/>
          </a:bodyPr>
          <a:lstStyle/>
          <a:p>
            <a:r>
              <a:rPr lang="en-US" dirty="0">
                <a:solidFill>
                  <a:schemeClr val="bg1"/>
                </a:solidFill>
              </a:rPr>
              <a:t>THANK YOU!</a:t>
            </a:r>
          </a:p>
        </p:txBody>
      </p:sp>
    </p:spTree>
    <p:extLst>
      <p:ext uri="{BB962C8B-B14F-4D97-AF65-F5344CB8AC3E}">
        <p14:creationId xmlns:p14="http://schemas.microsoft.com/office/powerpoint/2010/main" val="2179253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4" name="Shape 171">
            <a:extLst>
              <a:ext uri="{FF2B5EF4-FFF2-40B4-BE49-F238E27FC236}">
                <a16:creationId xmlns:a16="http://schemas.microsoft.com/office/drawing/2014/main" id="{81EF14C8-2405-BF41-AFCE-6D37EC9759D3}"/>
              </a:ext>
            </a:extLst>
          </p:cNvPr>
          <p:cNvSpPr txBox="1"/>
          <p:nvPr/>
        </p:nvSpPr>
        <p:spPr>
          <a:xfrm>
            <a:off x="952500" y="2362200"/>
            <a:ext cx="8001000" cy="3993586"/>
          </a:xfrm>
          <a:prstGeom prst="rect">
            <a:avLst/>
          </a:prstGeom>
          <a:noFill/>
          <a:ln>
            <a:noFill/>
          </a:ln>
        </p:spPr>
        <p:txBody>
          <a:bodyPr lIns="91425" tIns="45700" rIns="91425" bIns="45700" anchor="t" anchorCtr="0">
            <a:noAutofit/>
          </a:bodyPr>
          <a:lstStyle/>
          <a:p>
            <a:pPr marL="368301" indent="-342900">
              <a:lnSpc>
                <a:spcPct val="125000"/>
              </a:lnSpc>
              <a:buClr>
                <a:schemeClr val="bg1"/>
              </a:buClr>
              <a:buSzPct val="100000"/>
              <a:buFont typeface="Arial" panose="020B0604020202020204" pitchFamily="34" charset="0"/>
              <a:buChar char="•"/>
            </a:pPr>
            <a:r>
              <a:rPr lang="en-US" sz="2000" dirty="0">
                <a:solidFill>
                  <a:schemeClr val="bg1"/>
                </a:solidFill>
                <a:latin typeface="Cambria"/>
                <a:ea typeface="Cambria"/>
                <a:cs typeface="Cambria"/>
                <a:sym typeface="Cambria"/>
              </a:rPr>
              <a:t>A passionate belief that there is always a simpler, better way of doing everything</a:t>
            </a:r>
          </a:p>
          <a:p>
            <a:pPr marL="285750" indent="-285750">
              <a:lnSpc>
                <a:spcPct val="125000"/>
              </a:lnSpc>
              <a:buClr>
                <a:schemeClr val="bg1"/>
              </a:buClr>
              <a:buFont typeface="Arial" panose="020B0604020202020204" pitchFamily="34" charset="0"/>
              <a:buChar char="•"/>
            </a:pPr>
            <a:endParaRPr dirty="0">
              <a:solidFill>
                <a:schemeClr val="bg1"/>
              </a:solidFill>
              <a:latin typeface="Cambria"/>
              <a:ea typeface="Cambria"/>
              <a:cs typeface="Cambria"/>
              <a:sym typeface="Cambria"/>
            </a:endParaRPr>
          </a:p>
          <a:p>
            <a:pPr marL="368301" indent="-342900">
              <a:lnSpc>
                <a:spcPct val="125000"/>
              </a:lnSpc>
              <a:buClr>
                <a:schemeClr val="bg1"/>
              </a:buClr>
              <a:buSzPct val="100000"/>
              <a:buFont typeface="Arial" panose="020B0604020202020204" pitchFamily="34" charset="0"/>
              <a:buChar char="•"/>
            </a:pPr>
            <a:r>
              <a:rPr lang="en-US" sz="2000" dirty="0">
                <a:solidFill>
                  <a:schemeClr val="bg1"/>
                </a:solidFill>
                <a:latin typeface="Cambria"/>
                <a:ea typeface="Cambria"/>
                <a:cs typeface="Cambria"/>
                <a:sym typeface="Cambria"/>
              </a:rPr>
              <a:t>A continuous drive to identify and eliminate waste</a:t>
            </a:r>
          </a:p>
          <a:p>
            <a:pPr marL="285750" indent="-285750">
              <a:lnSpc>
                <a:spcPct val="125000"/>
              </a:lnSpc>
              <a:buClr>
                <a:schemeClr val="bg1"/>
              </a:buClr>
              <a:buFont typeface="Arial" panose="020B0604020202020204" pitchFamily="34" charset="0"/>
              <a:buChar char="•"/>
            </a:pPr>
            <a:endParaRPr dirty="0">
              <a:solidFill>
                <a:schemeClr val="bg1"/>
              </a:solidFill>
              <a:latin typeface="Cambria"/>
              <a:ea typeface="Cambria"/>
              <a:cs typeface="Cambria"/>
              <a:sym typeface="Cambria"/>
            </a:endParaRPr>
          </a:p>
          <a:p>
            <a:pPr marL="368301" indent="-342900">
              <a:lnSpc>
                <a:spcPct val="125000"/>
              </a:lnSpc>
              <a:buClr>
                <a:schemeClr val="bg1"/>
              </a:buClr>
              <a:buSzPct val="100000"/>
              <a:buFont typeface="Arial" panose="020B0604020202020204" pitchFamily="34" charset="0"/>
              <a:buChar char="•"/>
            </a:pPr>
            <a:r>
              <a:rPr lang="en-US" sz="2000" dirty="0">
                <a:solidFill>
                  <a:schemeClr val="bg1"/>
                </a:solidFill>
                <a:latin typeface="Cambria"/>
                <a:ea typeface="Cambria"/>
                <a:cs typeface="Cambria"/>
                <a:sym typeface="Cambria"/>
              </a:rPr>
              <a:t>The empowerment of employees to drive improvement</a:t>
            </a:r>
          </a:p>
          <a:p>
            <a:pPr marL="285750" indent="-285750">
              <a:lnSpc>
                <a:spcPct val="125000"/>
              </a:lnSpc>
              <a:buClr>
                <a:schemeClr val="bg1"/>
              </a:buClr>
              <a:buFont typeface="Arial" panose="020B0604020202020204" pitchFamily="34" charset="0"/>
              <a:buChar char="•"/>
            </a:pPr>
            <a:endParaRPr dirty="0">
              <a:solidFill>
                <a:schemeClr val="bg1"/>
              </a:solidFill>
              <a:latin typeface="Cambria"/>
              <a:ea typeface="Cambria"/>
              <a:cs typeface="Cambria"/>
              <a:sym typeface="Cambria"/>
            </a:endParaRPr>
          </a:p>
          <a:p>
            <a:pPr marL="368301" indent="-342900">
              <a:lnSpc>
                <a:spcPct val="125000"/>
              </a:lnSpc>
              <a:buClr>
                <a:schemeClr val="bg1"/>
              </a:buClr>
              <a:buSzPct val="100000"/>
              <a:buFont typeface="Arial" panose="020B0604020202020204" pitchFamily="34" charset="0"/>
              <a:buChar char="•"/>
            </a:pPr>
            <a:r>
              <a:rPr lang="en-US" sz="2000" dirty="0">
                <a:solidFill>
                  <a:schemeClr val="bg1"/>
                </a:solidFill>
                <a:latin typeface="Cambria"/>
                <a:ea typeface="Cambria"/>
                <a:cs typeface="Cambria"/>
                <a:sym typeface="Cambria"/>
              </a:rPr>
              <a:t>The rigorous application of lean tools and techniques</a:t>
            </a:r>
          </a:p>
          <a:p>
            <a:pPr marL="285750" indent="-285750">
              <a:lnSpc>
                <a:spcPct val="125000"/>
              </a:lnSpc>
              <a:buClr>
                <a:schemeClr val="bg1"/>
              </a:buClr>
              <a:buFont typeface="Arial" panose="020B0604020202020204" pitchFamily="34" charset="0"/>
              <a:buChar char="•"/>
            </a:pPr>
            <a:endParaRPr dirty="0">
              <a:solidFill>
                <a:schemeClr val="bg1"/>
              </a:solidFill>
              <a:latin typeface="Cambria"/>
              <a:ea typeface="Cambria"/>
              <a:cs typeface="Cambria"/>
              <a:sym typeface="Cambria"/>
            </a:endParaRPr>
          </a:p>
          <a:p>
            <a:pPr marL="368301" indent="-342900">
              <a:lnSpc>
                <a:spcPct val="125000"/>
              </a:lnSpc>
              <a:buClr>
                <a:schemeClr val="bg1"/>
              </a:buClr>
              <a:buSzPct val="100000"/>
              <a:buFont typeface="Arial" panose="020B0604020202020204" pitchFamily="34" charset="0"/>
              <a:buChar char="•"/>
            </a:pPr>
            <a:r>
              <a:rPr lang="en-US" sz="2000" b="1" i="1" dirty="0">
                <a:solidFill>
                  <a:schemeClr val="bg1"/>
                </a:solidFill>
                <a:latin typeface="Cambria"/>
                <a:ea typeface="Cambria"/>
                <a:cs typeface="Cambria"/>
                <a:sym typeface="Cambria"/>
              </a:rPr>
              <a:t>A philosophy and a management culture.</a:t>
            </a:r>
          </a:p>
        </p:txBody>
      </p:sp>
      <p:pic>
        <p:nvPicPr>
          <p:cNvPr id="5" name="Shape 172" descr="https://static1.squarespace.com/static/55719c36e4b01ef431bf009a/t/5593f677e4b03d87e07af898/1435761292058/?format=1500w">
            <a:extLst>
              <a:ext uri="{FF2B5EF4-FFF2-40B4-BE49-F238E27FC236}">
                <a16:creationId xmlns:a16="http://schemas.microsoft.com/office/drawing/2014/main" id="{5D12505B-9843-534A-96D2-DA04DD5D76B7}"/>
              </a:ext>
            </a:extLst>
          </p:cNvPr>
          <p:cNvPicPr preferRelativeResize="0"/>
          <p:nvPr/>
        </p:nvPicPr>
        <p:blipFill>
          <a:blip r:embed="rId3">
            <a:alphaModFix/>
          </a:blip>
          <a:stretch>
            <a:fillRect/>
          </a:stretch>
        </p:blipFill>
        <p:spPr>
          <a:xfrm>
            <a:off x="5105400" y="502214"/>
            <a:ext cx="3328675" cy="1524350"/>
          </a:xfrm>
          <a:prstGeom prst="rect">
            <a:avLst/>
          </a:prstGeom>
          <a:noFill/>
          <a:ln>
            <a:noFill/>
          </a:ln>
        </p:spPr>
      </p:pic>
      <p:sp>
        <p:nvSpPr>
          <p:cNvPr id="2" name="TextBox 1">
            <a:extLst>
              <a:ext uri="{FF2B5EF4-FFF2-40B4-BE49-F238E27FC236}">
                <a16:creationId xmlns:a16="http://schemas.microsoft.com/office/drawing/2014/main" id="{D27DD2BF-89A6-CB40-8C1E-6A71C76C1208}"/>
              </a:ext>
            </a:extLst>
          </p:cNvPr>
          <p:cNvSpPr txBox="1"/>
          <p:nvPr/>
        </p:nvSpPr>
        <p:spPr>
          <a:xfrm>
            <a:off x="838200" y="838200"/>
            <a:ext cx="4114800" cy="1015663"/>
          </a:xfrm>
          <a:prstGeom prst="rect">
            <a:avLst/>
          </a:prstGeom>
          <a:noFill/>
        </p:spPr>
        <p:txBody>
          <a:bodyPr wrap="square" rtlCol="0">
            <a:spAutoFit/>
          </a:bodyPr>
          <a:lstStyle/>
          <a:p>
            <a:r>
              <a:rPr lang="en-US" sz="2000" dirty="0">
                <a:solidFill>
                  <a:schemeClr val="bg1"/>
                </a:solidFill>
              </a:rPr>
              <a:t>In the previous module we talked about leadership </a:t>
            </a:r>
            <a:r>
              <a:rPr lang="en-US" sz="2000" dirty="0" err="1">
                <a:solidFill>
                  <a:schemeClr val="bg1"/>
                </a:solidFill>
              </a:rPr>
              <a:t>behaviours</a:t>
            </a:r>
            <a:r>
              <a:rPr lang="en-US" sz="2000" dirty="0">
                <a:solidFill>
                  <a:schemeClr val="bg1"/>
                </a:solidFill>
              </a:rPr>
              <a:t>, this time let’s revisit  ……………………….</a:t>
            </a:r>
          </a:p>
        </p:txBody>
      </p:sp>
    </p:spTree>
    <p:extLst>
      <p:ext uri="{BB962C8B-B14F-4D97-AF65-F5344CB8AC3E}">
        <p14:creationId xmlns:p14="http://schemas.microsoft.com/office/powerpoint/2010/main" val="297914199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4A390-B16B-B449-BBFF-4856FF2E8E0C}"/>
              </a:ext>
            </a:extLst>
          </p:cNvPr>
          <p:cNvSpPr>
            <a:spLocks noGrp="1"/>
          </p:cNvSpPr>
          <p:nvPr>
            <p:ph type="title"/>
          </p:nvPr>
        </p:nvSpPr>
        <p:spPr>
          <a:xfrm>
            <a:off x="495300" y="304800"/>
            <a:ext cx="8915400" cy="1143000"/>
          </a:xfrm>
        </p:spPr>
        <p:txBody>
          <a:bodyPr/>
          <a:lstStyle/>
          <a:p>
            <a:pPr algn="ctr"/>
            <a:r>
              <a:rPr lang="en-US" dirty="0">
                <a:solidFill>
                  <a:schemeClr val="bg1"/>
                </a:solidFill>
              </a:rPr>
              <a:t>The Lean Principles</a:t>
            </a:r>
          </a:p>
        </p:txBody>
      </p:sp>
      <p:pic>
        <p:nvPicPr>
          <p:cNvPr id="4" name="Shape 349">
            <a:extLst>
              <a:ext uri="{FF2B5EF4-FFF2-40B4-BE49-F238E27FC236}">
                <a16:creationId xmlns:a16="http://schemas.microsoft.com/office/drawing/2014/main" id="{E63B06A1-6EB5-6341-8533-B5EF10A38190}"/>
              </a:ext>
            </a:extLst>
          </p:cNvPr>
          <p:cNvPicPr preferRelativeResize="0"/>
          <p:nvPr/>
        </p:nvPicPr>
        <p:blipFill rotWithShape="1">
          <a:blip r:embed="rId2">
            <a:alphaModFix/>
          </a:blip>
          <a:srcRect/>
          <a:stretch/>
        </p:blipFill>
        <p:spPr>
          <a:xfrm>
            <a:off x="423028" y="2492896"/>
            <a:ext cx="9105664" cy="2808312"/>
          </a:xfrm>
          <a:prstGeom prst="rect">
            <a:avLst/>
          </a:prstGeom>
          <a:noFill/>
          <a:ln>
            <a:noFill/>
          </a:ln>
        </p:spPr>
      </p:pic>
    </p:spTree>
    <p:extLst>
      <p:ext uri="{BB962C8B-B14F-4D97-AF65-F5344CB8AC3E}">
        <p14:creationId xmlns:p14="http://schemas.microsoft.com/office/powerpoint/2010/main" val="374662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708415" y="836712"/>
            <a:ext cx="8205025" cy="576262"/>
          </a:xfrm>
          <a:prstGeom prst="rect">
            <a:avLst/>
          </a:prstGeom>
          <a:noFill/>
          <a:ln>
            <a:noFill/>
          </a:ln>
        </p:spPr>
        <p:txBody>
          <a:bodyPr vert="horz" lIns="91425" tIns="45700" rIns="91425" bIns="45700" rtlCol="0" anchor="ctr" anchorCtr="0">
            <a:noAutofit/>
          </a:bodyPr>
          <a:lstStyle/>
          <a:p>
            <a:pPr>
              <a:spcBef>
                <a:spcPts val="0"/>
              </a:spcBef>
              <a:buClr>
                <a:schemeClr val="dk2"/>
              </a:buClr>
              <a:buSzPct val="25000"/>
            </a:pPr>
            <a:r>
              <a:rPr lang="en-US" i="0" u="none" strike="noStrike" cap="none" dirty="0">
                <a:solidFill>
                  <a:schemeClr val="bg1"/>
                </a:solidFill>
                <a:ea typeface="Arial"/>
                <a:cs typeface="Arial"/>
                <a:sym typeface="Arial"/>
              </a:rPr>
              <a:t>The Seven Service Wastes</a:t>
            </a:r>
          </a:p>
        </p:txBody>
      </p:sp>
      <p:sp>
        <p:nvSpPr>
          <p:cNvPr id="6" name="Shape 208">
            <a:extLst>
              <a:ext uri="{FF2B5EF4-FFF2-40B4-BE49-F238E27FC236}">
                <a16:creationId xmlns:a16="http://schemas.microsoft.com/office/drawing/2014/main" id="{7F63001C-3AC3-474E-8B5E-ADDA79AC8E99}"/>
              </a:ext>
            </a:extLst>
          </p:cNvPr>
          <p:cNvSpPr txBox="1">
            <a:spLocks/>
          </p:cNvSpPr>
          <p:nvPr/>
        </p:nvSpPr>
        <p:spPr>
          <a:xfrm>
            <a:off x="2174151" y="1916832"/>
            <a:ext cx="6022500" cy="4009500"/>
          </a:xfrm>
          <a:prstGeom prst="rect">
            <a:avLst/>
          </a:prstGeom>
          <a:noFill/>
          <a:ln>
            <a:noFill/>
          </a:ln>
        </p:spPr>
        <p:txBody>
          <a:bodyPr vert="horz" lIns="91425" tIns="45700" rIns="91425" bIns="45700" rtlCol="0" anchor="t" anchorCtr="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00100" indent="-342900">
              <a:lnSpc>
                <a:spcPct val="100000"/>
              </a:lnSpc>
              <a:spcBef>
                <a:spcPts val="560"/>
              </a:spcBef>
              <a:spcAft>
                <a:spcPts val="0"/>
              </a:spcAft>
              <a:buClr>
                <a:schemeClr val="lt1"/>
              </a:buClr>
              <a:buSzPct val="25000"/>
              <a:buNone/>
            </a:pPr>
            <a:r>
              <a:rPr lang="en-US" sz="3000" b="1" dirty="0">
                <a:solidFill>
                  <a:schemeClr val="bg1"/>
                </a:solidFill>
                <a:latin typeface="Alegreya"/>
                <a:ea typeface="Alegreya"/>
                <a:cs typeface="Alegreya"/>
                <a:sym typeface="Alegreya"/>
              </a:rPr>
              <a:t>M </a:t>
            </a:r>
            <a:r>
              <a:rPr lang="en-US" sz="3000" dirty="0" err="1">
                <a:solidFill>
                  <a:schemeClr val="bg1"/>
                </a:solidFill>
                <a:latin typeface="Alegreya"/>
                <a:ea typeface="Alegreya"/>
                <a:cs typeface="Alegreya"/>
                <a:sym typeface="Alegreya"/>
              </a:rPr>
              <a:t>ovement</a:t>
            </a:r>
            <a:r>
              <a:rPr lang="en-US" sz="3000" dirty="0">
                <a:solidFill>
                  <a:schemeClr val="bg1"/>
                </a:solidFill>
                <a:latin typeface="Alegreya"/>
                <a:ea typeface="Alegreya"/>
                <a:cs typeface="Alegreya"/>
                <a:sym typeface="Alegreya"/>
              </a:rPr>
              <a:t>  </a:t>
            </a:r>
          </a:p>
          <a:p>
            <a:pPr marL="800100" indent="-342900">
              <a:lnSpc>
                <a:spcPct val="100000"/>
              </a:lnSpc>
              <a:spcBef>
                <a:spcPts val="560"/>
              </a:spcBef>
              <a:spcAft>
                <a:spcPts val="0"/>
              </a:spcAft>
              <a:buClr>
                <a:schemeClr val="lt1"/>
              </a:buClr>
              <a:buSzPct val="25000"/>
              <a:buNone/>
            </a:pPr>
            <a:r>
              <a:rPr lang="en-US" sz="3000" b="1" dirty="0">
                <a:solidFill>
                  <a:schemeClr val="bg1"/>
                </a:solidFill>
                <a:latin typeface="Alegreya"/>
                <a:ea typeface="Alegreya"/>
                <a:cs typeface="Alegreya"/>
                <a:sym typeface="Alegreya"/>
              </a:rPr>
              <a:t> I </a:t>
            </a:r>
            <a:r>
              <a:rPr lang="en-US" sz="3000" dirty="0" err="1">
                <a:solidFill>
                  <a:schemeClr val="bg1"/>
                </a:solidFill>
                <a:latin typeface="Alegreya"/>
                <a:ea typeface="Alegreya"/>
                <a:cs typeface="Alegreya"/>
                <a:sym typeface="Alegreya"/>
              </a:rPr>
              <a:t>nventory</a:t>
            </a:r>
            <a:r>
              <a:rPr lang="en-US" sz="3000" dirty="0">
                <a:solidFill>
                  <a:schemeClr val="bg1"/>
                </a:solidFill>
                <a:latin typeface="Alegreya"/>
                <a:ea typeface="Alegreya"/>
                <a:cs typeface="Alegreya"/>
                <a:sym typeface="Alegreya"/>
              </a:rPr>
              <a:t> wrong </a:t>
            </a:r>
          </a:p>
          <a:p>
            <a:pPr marL="800100" indent="-342900">
              <a:lnSpc>
                <a:spcPct val="100000"/>
              </a:lnSpc>
              <a:spcBef>
                <a:spcPts val="560"/>
              </a:spcBef>
              <a:spcAft>
                <a:spcPts val="0"/>
              </a:spcAft>
              <a:buClr>
                <a:schemeClr val="lt1"/>
              </a:buClr>
              <a:buSzPct val="25000"/>
              <a:buNone/>
            </a:pPr>
            <a:r>
              <a:rPr lang="en-US" sz="3000" b="1" dirty="0">
                <a:solidFill>
                  <a:schemeClr val="bg1"/>
                </a:solidFill>
                <a:latin typeface="Alegreya"/>
                <a:ea typeface="Alegreya"/>
                <a:cs typeface="Alegreya"/>
                <a:sym typeface="Alegreya"/>
              </a:rPr>
              <a:t>C </a:t>
            </a:r>
            <a:r>
              <a:rPr lang="en-US" sz="3000" dirty="0" err="1">
                <a:solidFill>
                  <a:schemeClr val="bg1"/>
                </a:solidFill>
                <a:latin typeface="Alegreya"/>
                <a:ea typeface="Alegreya"/>
                <a:cs typeface="Alegreya"/>
                <a:sym typeface="Alegreya"/>
              </a:rPr>
              <a:t>ommunication</a:t>
            </a:r>
            <a:r>
              <a:rPr lang="en-US" sz="3000" dirty="0">
                <a:solidFill>
                  <a:schemeClr val="bg1"/>
                </a:solidFill>
                <a:latin typeface="Alegreya"/>
                <a:ea typeface="Alegreya"/>
                <a:cs typeface="Alegreya"/>
                <a:sym typeface="Alegreya"/>
              </a:rPr>
              <a:t> is poor/wrong</a:t>
            </a:r>
          </a:p>
          <a:p>
            <a:pPr marL="800100" indent="-342900">
              <a:lnSpc>
                <a:spcPct val="100000"/>
              </a:lnSpc>
              <a:spcBef>
                <a:spcPts val="560"/>
              </a:spcBef>
              <a:spcAft>
                <a:spcPts val="0"/>
              </a:spcAft>
              <a:buClr>
                <a:schemeClr val="lt1"/>
              </a:buClr>
              <a:buSzPct val="25000"/>
              <a:buNone/>
            </a:pPr>
            <a:r>
              <a:rPr lang="en-US" sz="3000" b="1" dirty="0">
                <a:solidFill>
                  <a:schemeClr val="bg1"/>
                </a:solidFill>
                <a:latin typeface="Alegreya"/>
                <a:ea typeface="Alegreya"/>
                <a:cs typeface="Alegreya"/>
                <a:sym typeface="Alegreya"/>
              </a:rPr>
              <a:t>R </a:t>
            </a:r>
            <a:r>
              <a:rPr lang="en-US" sz="3000" dirty="0" err="1">
                <a:solidFill>
                  <a:schemeClr val="bg1"/>
                </a:solidFill>
                <a:latin typeface="Alegreya"/>
                <a:ea typeface="Alegreya"/>
                <a:cs typeface="Alegreya"/>
                <a:sym typeface="Alegreya"/>
              </a:rPr>
              <a:t>epeat</a:t>
            </a:r>
            <a:r>
              <a:rPr lang="en-US" sz="3000" dirty="0">
                <a:solidFill>
                  <a:schemeClr val="bg1"/>
                </a:solidFill>
                <a:latin typeface="Alegreya"/>
                <a:ea typeface="Alegreya"/>
                <a:cs typeface="Alegreya"/>
                <a:sym typeface="Alegreya"/>
              </a:rPr>
              <a:t> </a:t>
            </a:r>
          </a:p>
          <a:p>
            <a:pPr marL="800100" indent="-342900">
              <a:lnSpc>
                <a:spcPct val="100000"/>
              </a:lnSpc>
              <a:spcBef>
                <a:spcPts val="560"/>
              </a:spcBef>
              <a:spcAft>
                <a:spcPts val="0"/>
              </a:spcAft>
              <a:buClr>
                <a:schemeClr val="lt1"/>
              </a:buClr>
              <a:buSzPct val="25000"/>
              <a:buNone/>
            </a:pPr>
            <a:r>
              <a:rPr lang="en-US" sz="3000" b="1" dirty="0">
                <a:solidFill>
                  <a:schemeClr val="bg1"/>
                </a:solidFill>
                <a:latin typeface="Alegreya"/>
                <a:ea typeface="Alegreya"/>
                <a:cs typeface="Alegreya"/>
                <a:sym typeface="Alegreya"/>
              </a:rPr>
              <a:t>O </a:t>
            </a:r>
            <a:r>
              <a:rPr lang="en-US" sz="3000" dirty="0" err="1">
                <a:solidFill>
                  <a:schemeClr val="bg1"/>
                </a:solidFill>
                <a:latin typeface="Alegreya"/>
                <a:ea typeface="Alegreya"/>
                <a:cs typeface="Alegreya"/>
                <a:sym typeface="Alegreya"/>
              </a:rPr>
              <a:t>pportunity</a:t>
            </a:r>
            <a:r>
              <a:rPr lang="en-US" sz="3000" dirty="0">
                <a:solidFill>
                  <a:schemeClr val="bg1"/>
                </a:solidFill>
                <a:latin typeface="Alegreya"/>
                <a:ea typeface="Alegreya"/>
                <a:cs typeface="Alegreya"/>
                <a:sym typeface="Alegreya"/>
              </a:rPr>
              <a:t> Lost</a:t>
            </a:r>
          </a:p>
          <a:p>
            <a:pPr marL="800100" indent="-342900">
              <a:lnSpc>
                <a:spcPct val="100000"/>
              </a:lnSpc>
              <a:spcBef>
                <a:spcPts val="560"/>
              </a:spcBef>
              <a:spcAft>
                <a:spcPts val="0"/>
              </a:spcAft>
              <a:buClr>
                <a:schemeClr val="lt1"/>
              </a:buClr>
              <a:buSzPct val="25000"/>
              <a:buNone/>
            </a:pPr>
            <a:r>
              <a:rPr lang="en-US" sz="3000" b="1" dirty="0">
                <a:solidFill>
                  <a:schemeClr val="bg1"/>
                </a:solidFill>
                <a:latin typeface="Alegreya"/>
                <a:ea typeface="Alegreya"/>
                <a:cs typeface="Alegreya"/>
                <a:sym typeface="Alegreya"/>
              </a:rPr>
              <a:t>W </a:t>
            </a:r>
            <a:r>
              <a:rPr lang="en-US" sz="3000" dirty="0" err="1">
                <a:solidFill>
                  <a:schemeClr val="bg1"/>
                </a:solidFill>
                <a:latin typeface="Alegreya"/>
                <a:ea typeface="Alegreya"/>
                <a:cs typeface="Alegreya"/>
                <a:sym typeface="Alegreya"/>
              </a:rPr>
              <a:t>aiting</a:t>
            </a:r>
            <a:r>
              <a:rPr lang="en-US" sz="3000" dirty="0">
                <a:solidFill>
                  <a:schemeClr val="bg1"/>
                </a:solidFill>
                <a:latin typeface="Alegreya"/>
                <a:ea typeface="Alegreya"/>
                <a:cs typeface="Alegreya"/>
                <a:sym typeface="Alegreya"/>
              </a:rPr>
              <a:t> </a:t>
            </a:r>
          </a:p>
          <a:p>
            <a:pPr marL="800100" indent="-342900">
              <a:lnSpc>
                <a:spcPct val="100000"/>
              </a:lnSpc>
              <a:spcBef>
                <a:spcPts val="560"/>
              </a:spcBef>
              <a:spcAft>
                <a:spcPts val="0"/>
              </a:spcAft>
              <a:buClr>
                <a:schemeClr val="lt1"/>
              </a:buClr>
              <a:buSzPct val="25000"/>
              <a:buNone/>
            </a:pPr>
            <a:r>
              <a:rPr lang="en-US" sz="3000" b="1" dirty="0">
                <a:solidFill>
                  <a:schemeClr val="bg1"/>
                </a:solidFill>
                <a:latin typeface="Alegreya"/>
                <a:ea typeface="Alegreya"/>
                <a:cs typeface="Alegreya"/>
                <a:sym typeface="Alegreya"/>
              </a:rPr>
              <a:t>E </a:t>
            </a:r>
            <a:r>
              <a:rPr lang="en-US" sz="3000" dirty="0" err="1">
                <a:solidFill>
                  <a:schemeClr val="bg1"/>
                </a:solidFill>
                <a:latin typeface="Alegreya"/>
                <a:ea typeface="Alegreya"/>
                <a:cs typeface="Alegreya"/>
                <a:sym typeface="Alegreya"/>
              </a:rPr>
              <a:t>rror</a:t>
            </a:r>
            <a:endParaRPr lang="en-US" sz="3000" dirty="0">
              <a:solidFill>
                <a:schemeClr val="bg1"/>
              </a:solidFill>
              <a:latin typeface="Alegreya"/>
              <a:ea typeface="Alegreya"/>
              <a:cs typeface="Alegreya"/>
              <a:sym typeface="Alegreya"/>
            </a:endParaRPr>
          </a:p>
          <a:p>
            <a:pPr marL="342900" indent="-342900">
              <a:spcBef>
                <a:spcPts val="480"/>
              </a:spcBef>
              <a:spcAft>
                <a:spcPts val="0"/>
              </a:spcAft>
              <a:buClr>
                <a:schemeClr val="dk1"/>
              </a:buClr>
              <a:buSzPct val="66666"/>
              <a:buNone/>
            </a:pPr>
            <a:endParaRPr lang="en-US" sz="3600" dirty="0">
              <a:solidFill>
                <a:schemeClr val="bg1"/>
              </a:solidFill>
              <a:latin typeface="Alegreya"/>
              <a:ea typeface="Alegreya"/>
              <a:cs typeface="Alegreya"/>
              <a:sym typeface="Alegreya"/>
            </a:endParaRPr>
          </a:p>
        </p:txBody>
      </p:sp>
    </p:spTree>
    <p:extLst>
      <p:ext uri="{BB962C8B-B14F-4D97-AF65-F5344CB8AC3E}">
        <p14:creationId xmlns:p14="http://schemas.microsoft.com/office/powerpoint/2010/main" val="243405305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Shape 196"/>
          <p:cNvPicPr preferRelativeResize="0"/>
          <p:nvPr/>
        </p:nvPicPr>
        <p:blipFill rotWithShape="1">
          <a:blip r:embed="rId3">
            <a:alphaModFix/>
          </a:blip>
          <a:srcRect/>
          <a:stretch/>
        </p:blipFill>
        <p:spPr>
          <a:xfrm>
            <a:off x="1166813" y="871538"/>
            <a:ext cx="7572375" cy="5114925"/>
          </a:xfrm>
          <a:prstGeom prst="rect">
            <a:avLst/>
          </a:prstGeom>
          <a:noFill/>
          <a:ln>
            <a:noFill/>
          </a:ln>
        </p:spPr>
      </p:pic>
      <p:pic>
        <p:nvPicPr>
          <p:cNvPr id="197" name="Shape 197" descr="The 8 wastes def"/>
          <p:cNvPicPr preferRelativeResize="0"/>
          <p:nvPr/>
        </p:nvPicPr>
        <p:blipFill rotWithShape="1">
          <a:blip r:embed="rId4">
            <a:alphaModFix/>
          </a:blip>
          <a:srcRect/>
          <a:stretch/>
        </p:blipFill>
        <p:spPr>
          <a:xfrm>
            <a:off x="920750" y="871538"/>
            <a:ext cx="8135936" cy="5114925"/>
          </a:xfrm>
          <a:prstGeom prst="rect">
            <a:avLst/>
          </a:prstGeom>
          <a:noFill/>
          <a:ln>
            <a:noFill/>
          </a:ln>
        </p:spPr>
      </p:pic>
    </p:spTree>
    <p:extLst>
      <p:ext uri="{BB962C8B-B14F-4D97-AF65-F5344CB8AC3E}">
        <p14:creationId xmlns:p14="http://schemas.microsoft.com/office/powerpoint/2010/main" val="9370554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6" name="Shape 360">
            <a:extLst>
              <a:ext uri="{FF2B5EF4-FFF2-40B4-BE49-F238E27FC236}">
                <a16:creationId xmlns:a16="http://schemas.microsoft.com/office/drawing/2014/main" id="{0F00DAC9-D9A5-BA4A-B10B-72C240249E19}"/>
              </a:ext>
            </a:extLst>
          </p:cNvPr>
          <p:cNvPicPr preferRelativeResize="0"/>
          <p:nvPr/>
        </p:nvPicPr>
        <p:blipFill rotWithShape="1">
          <a:blip r:embed="rId3">
            <a:alphaModFix/>
          </a:blip>
          <a:srcRect/>
          <a:stretch/>
        </p:blipFill>
        <p:spPr>
          <a:xfrm>
            <a:off x="632521" y="620689"/>
            <a:ext cx="8610925" cy="5403513"/>
          </a:xfrm>
          <a:prstGeom prst="rect">
            <a:avLst/>
          </a:prstGeom>
          <a:noFill/>
          <a:ln>
            <a:noFill/>
          </a:ln>
        </p:spPr>
      </p:pic>
    </p:spTree>
    <p:extLst>
      <p:ext uri="{BB962C8B-B14F-4D97-AF65-F5344CB8AC3E}">
        <p14:creationId xmlns:p14="http://schemas.microsoft.com/office/powerpoint/2010/main" val="91697500"/>
      </p:ext>
    </p:extLst>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21708</TotalTime>
  <Words>1626</Words>
  <Application>Microsoft Macintosh PowerPoint</Application>
  <PresentationFormat>A4 Paper (210x297 mm)</PresentationFormat>
  <Paragraphs>191</Paragraphs>
  <Slides>49</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Alegreya</vt:lpstr>
      <vt:lpstr>Arial</vt:lpstr>
      <vt:lpstr>Calibri</vt:lpstr>
      <vt:lpstr>Cambria</vt:lpstr>
      <vt:lpstr>Helvetica</vt:lpstr>
      <vt:lpstr>Times New Roman</vt:lpstr>
      <vt:lpstr>Office Theme</vt:lpstr>
      <vt:lpstr>PowerPoint Presentation</vt:lpstr>
      <vt:lpstr>Business Change and Transformation– Pre workshop 3</vt:lpstr>
      <vt:lpstr>PART 1: ACHIEVING EXCELLENCE</vt:lpstr>
      <vt:lpstr>PowerPoint Presentation</vt:lpstr>
      <vt:lpstr>PowerPoint Presentation</vt:lpstr>
      <vt:lpstr>The Lean Principles</vt:lpstr>
      <vt:lpstr>The Seven Service Wastes</vt:lpstr>
      <vt:lpstr>PowerPoint Presentation</vt:lpstr>
      <vt:lpstr>PowerPoint Presentation</vt:lpstr>
      <vt:lpstr>Value Added Activity/Non Value Added Activity</vt:lpstr>
      <vt:lpstr>Non Value Added Activities</vt:lpstr>
      <vt:lpstr>Converting Non Value Added Activities</vt:lpstr>
      <vt:lpstr>TASK</vt:lpstr>
      <vt:lpstr>PowerPoint Presentation</vt:lpstr>
      <vt:lpstr>Analytical Tool – the 5 Whys</vt:lpstr>
      <vt:lpstr>PowerPoint Presentation</vt:lpstr>
      <vt:lpstr>Fishbone Diagram: Cause and Effect</vt:lpstr>
      <vt:lpstr>Fishbone Diagram: Another example </vt:lpstr>
      <vt:lpstr>PowerPoint Presentation</vt:lpstr>
      <vt:lpstr>PowerPoint Presentation</vt:lpstr>
      <vt:lpstr>PowerPoint Presentation</vt:lpstr>
      <vt:lpstr>PowerPoint Presentation</vt:lpstr>
      <vt:lpstr>PowerPoint Presentation</vt:lpstr>
      <vt:lpstr>PowerPoint Presentation</vt:lpstr>
      <vt:lpstr>Task</vt:lpstr>
      <vt:lpstr>PowerPoint Presentation</vt:lpstr>
      <vt:lpstr>PowerPoint Presentation</vt:lpstr>
      <vt:lpstr>END OF PART 1</vt:lpstr>
      <vt:lpstr>PART 2: Understanding Change and the Individual</vt:lpstr>
      <vt:lpstr>The impact of Change Curve</vt:lpstr>
      <vt:lpstr>Bridges’ Transition Model</vt:lpstr>
      <vt:lpstr>Bridges’ Transition Model</vt:lpstr>
      <vt:lpstr>Bridges’ Transition Model</vt:lpstr>
      <vt:lpstr>Lewin’s Change Model</vt:lpstr>
      <vt:lpstr>Lewin’s Change Model</vt:lpstr>
      <vt:lpstr>Lewin’s Change Model</vt:lpstr>
      <vt:lpstr>Task</vt:lpstr>
      <vt:lpstr>Task</vt:lpstr>
      <vt:lpstr>Why People embrace or resist change</vt:lpstr>
      <vt:lpstr>PowerPoint Presentation</vt:lpstr>
      <vt:lpstr>PowerPoint Presentation</vt:lpstr>
      <vt:lpstr>PowerPoint Presentation</vt:lpstr>
      <vt:lpstr>PowerPoint Presentation</vt:lpstr>
      <vt:lpstr>Learning and the Individual Learner</vt:lpstr>
      <vt:lpstr>Honey and Mumford Learning Style Model</vt:lpstr>
      <vt:lpstr>David Kolb Learning Cycle</vt:lpstr>
      <vt:lpstr>EXAMPLES OF PREFERENCES OF DIFFERENT LEARNERS</vt:lpstr>
      <vt:lpstr>Learning New Skills:  Conscious Competence Learning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Rhoda Phillips</dc:creator>
  <cp:lastModifiedBy>Phillips, Rhoda: WCC</cp:lastModifiedBy>
  <cp:revision>109</cp:revision>
  <dcterms:created xsi:type="dcterms:W3CDTF">2018-12-30T23:22:53Z</dcterms:created>
  <dcterms:modified xsi:type="dcterms:W3CDTF">2019-05-11T21:24:46Z</dcterms:modified>
</cp:coreProperties>
</file>